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62" r:id="rId2"/>
    <p:sldId id="851" r:id="rId3"/>
    <p:sldId id="850" r:id="rId4"/>
    <p:sldId id="854" r:id="rId5"/>
    <p:sldId id="882" r:id="rId6"/>
    <p:sldId id="899" r:id="rId7"/>
    <p:sldId id="900" r:id="rId8"/>
    <p:sldId id="883" r:id="rId9"/>
    <p:sldId id="884" r:id="rId10"/>
    <p:sldId id="902" r:id="rId11"/>
    <p:sldId id="905" r:id="rId12"/>
    <p:sldId id="886" r:id="rId13"/>
    <p:sldId id="888" r:id="rId14"/>
    <p:sldId id="889" r:id="rId15"/>
    <p:sldId id="887" r:id="rId16"/>
    <p:sldId id="890" r:id="rId17"/>
    <p:sldId id="891" r:id="rId18"/>
    <p:sldId id="901" r:id="rId19"/>
    <p:sldId id="877" r:id="rId20"/>
    <p:sldId id="903" r:id="rId21"/>
    <p:sldId id="856" r:id="rId22"/>
    <p:sldId id="892" r:id="rId23"/>
  </p:sldIdLst>
  <p:sldSz cx="12192000" cy="6858000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888709-736B-353D-9661-062686663931}" name="Nick Heim-Fischer" initials="NH" userId="S::n.heim-fischer@iga2027.ruhr::e567de2b-0b5f-4f2e-8de3-2dd743d7a10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77056-13CA-44B4-836D-C5AACF4AD372}" v="25" dt="2025-07-09T09:13:39.7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k Heim-Fischer" userId="e567de2b-0b5f-4f2e-8de3-2dd743d7a109" providerId="ADAL" clId="{E7CD026C-1BBD-484B-8F7C-1F253589D7A9}"/>
    <pc:docChg chg="undo custSel modSld">
      <pc:chgData name="Nick Heim-Fischer" userId="e567de2b-0b5f-4f2e-8de3-2dd743d7a109" providerId="ADAL" clId="{E7CD026C-1BBD-484B-8F7C-1F253589D7A9}" dt="2024-11-15T08:25:12.576" v="415" actId="14100"/>
      <pc:docMkLst>
        <pc:docMk/>
      </pc:docMkLst>
      <pc:sldChg chg="modSp mod">
        <pc:chgData name="Nick Heim-Fischer" userId="e567de2b-0b5f-4f2e-8de3-2dd743d7a109" providerId="ADAL" clId="{E7CD026C-1BBD-484B-8F7C-1F253589D7A9}" dt="2024-11-14T14:39:22.939" v="76" actId="20577"/>
        <pc:sldMkLst>
          <pc:docMk/>
          <pc:sldMk cId="3954855517" sldId="854"/>
        </pc:sldMkLst>
      </pc:sldChg>
      <pc:sldChg chg="addSp delSp modSp mod">
        <pc:chgData name="Nick Heim-Fischer" userId="e567de2b-0b5f-4f2e-8de3-2dd743d7a109" providerId="ADAL" clId="{E7CD026C-1BBD-484B-8F7C-1F253589D7A9}" dt="2024-11-15T08:25:12.576" v="415" actId="14100"/>
        <pc:sldMkLst>
          <pc:docMk/>
          <pc:sldMk cId="3905776242" sldId="877"/>
        </pc:sldMkLst>
      </pc:sldChg>
      <pc:sldChg chg="addSp delSp modSp mod">
        <pc:chgData name="Nick Heim-Fischer" userId="e567de2b-0b5f-4f2e-8de3-2dd743d7a109" providerId="ADAL" clId="{E7CD026C-1BBD-484B-8F7C-1F253589D7A9}" dt="2024-11-14T14:54:49.400" v="174" actId="404"/>
        <pc:sldMkLst>
          <pc:docMk/>
          <pc:sldMk cId="3109752729" sldId="882"/>
        </pc:sldMkLst>
      </pc:sldChg>
      <pc:sldChg chg="addSp delSp modSp mod">
        <pc:chgData name="Nick Heim-Fischer" userId="e567de2b-0b5f-4f2e-8de3-2dd743d7a109" providerId="ADAL" clId="{E7CD026C-1BBD-484B-8F7C-1F253589D7A9}" dt="2024-11-15T07:51:35.377" v="187" actId="20577"/>
        <pc:sldMkLst>
          <pc:docMk/>
          <pc:sldMk cId="1154887619" sldId="883"/>
        </pc:sldMkLst>
      </pc:sldChg>
      <pc:sldChg chg="addSp delSp modSp mod">
        <pc:chgData name="Nick Heim-Fischer" userId="e567de2b-0b5f-4f2e-8de3-2dd743d7a109" providerId="ADAL" clId="{E7CD026C-1BBD-484B-8F7C-1F253589D7A9}" dt="2024-11-15T07:53:58.539" v="202" actId="14100"/>
        <pc:sldMkLst>
          <pc:docMk/>
          <pc:sldMk cId="1558410945" sldId="884"/>
        </pc:sldMkLst>
      </pc:sldChg>
      <pc:sldChg chg="addSp delSp modSp mod">
        <pc:chgData name="Nick Heim-Fischer" userId="e567de2b-0b5f-4f2e-8de3-2dd743d7a109" providerId="ADAL" clId="{E7CD026C-1BBD-484B-8F7C-1F253589D7A9}" dt="2024-11-15T07:57:24.011" v="229" actId="21"/>
        <pc:sldMkLst>
          <pc:docMk/>
          <pc:sldMk cId="3261035249" sldId="885"/>
        </pc:sldMkLst>
      </pc:sldChg>
      <pc:sldChg chg="addSp delSp modSp mod">
        <pc:chgData name="Nick Heim-Fischer" userId="e567de2b-0b5f-4f2e-8de3-2dd743d7a109" providerId="ADAL" clId="{E7CD026C-1BBD-484B-8F7C-1F253589D7A9}" dt="2024-11-15T08:03:50.228" v="286" actId="14100"/>
        <pc:sldMkLst>
          <pc:docMk/>
          <pc:sldMk cId="4219826219" sldId="886"/>
        </pc:sldMkLst>
      </pc:sldChg>
      <pc:sldChg chg="addSp delSp modSp mod">
        <pc:chgData name="Nick Heim-Fischer" userId="e567de2b-0b5f-4f2e-8de3-2dd743d7a109" providerId="ADAL" clId="{E7CD026C-1BBD-484B-8F7C-1F253589D7A9}" dt="2024-11-15T08:13:45.096" v="321" actId="14100"/>
        <pc:sldMkLst>
          <pc:docMk/>
          <pc:sldMk cId="1896245641" sldId="887"/>
        </pc:sldMkLst>
      </pc:sldChg>
      <pc:sldChg chg="addSp delSp modSp mod">
        <pc:chgData name="Nick Heim-Fischer" userId="e567de2b-0b5f-4f2e-8de3-2dd743d7a109" providerId="ADAL" clId="{E7CD026C-1BBD-484B-8F7C-1F253589D7A9}" dt="2024-11-15T08:05:37.989" v="299" actId="14100"/>
        <pc:sldMkLst>
          <pc:docMk/>
          <pc:sldMk cId="3918361511" sldId="888"/>
        </pc:sldMkLst>
      </pc:sldChg>
      <pc:sldChg chg="addSp delSp modSp mod">
        <pc:chgData name="Nick Heim-Fischer" userId="e567de2b-0b5f-4f2e-8de3-2dd743d7a109" providerId="ADAL" clId="{E7CD026C-1BBD-484B-8F7C-1F253589D7A9}" dt="2024-11-15T08:07:19.011" v="305" actId="1076"/>
        <pc:sldMkLst>
          <pc:docMk/>
          <pc:sldMk cId="2387983496" sldId="889"/>
        </pc:sldMkLst>
      </pc:sldChg>
      <pc:sldChg chg="addSp delSp modSp mod">
        <pc:chgData name="Nick Heim-Fischer" userId="e567de2b-0b5f-4f2e-8de3-2dd743d7a109" providerId="ADAL" clId="{E7CD026C-1BBD-484B-8F7C-1F253589D7A9}" dt="2024-11-15T08:16:30.928" v="345" actId="404"/>
        <pc:sldMkLst>
          <pc:docMk/>
          <pc:sldMk cId="4247792242" sldId="890"/>
        </pc:sldMkLst>
      </pc:sldChg>
      <pc:sldChg chg="addSp delSp modSp mod">
        <pc:chgData name="Nick Heim-Fischer" userId="e567de2b-0b5f-4f2e-8de3-2dd743d7a109" providerId="ADAL" clId="{E7CD026C-1BBD-484B-8F7C-1F253589D7A9}" dt="2024-11-15T08:18:01.442" v="356" actId="14100"/>
        <pc:sldMkLst>
          <pc:docMk/>
          <pc:sldMk cId="4044264735" sldId="891"/>
        </pc:sldMkLst>
      </pc:sldChg>
      <pc:sldChg chg="addSp delSp modSp mod">
        <pc:chgData name="Nick Heim-Fischer" userId="e567de2b-0b5f-4f2e-8de3-2dd743d7a109" providerId="ADAL" clId="{E7CD026C-1BBD-484B-8F7C-1F253589D7A9}" dt="2024-11-15T07:48:12.025" v="175" actId="33524"/>
        <pc:sldMkLst>
          <pc:docMk/>
          <pc:sldMk cId="1435873507" sldId="899"/>
        </pc:sldMkLst>
      </pc:sldChg>
      <pc:sldChg chg="addSp delSp modSp mod">
        <pc:chgData name="Nick Heim-Fischer" userId="e567de2b-0b5f-4f2e-8de3-2dd743d7a109" providerId="ADAL" clId="{E7CD026C-1BBD-484B-8F7C-1F253589D7A9}" dt="2024-11-15T08:11:40.880" v="311" actId="33524"/>
        <pc:sldMkLst>
          <pc:docMk/>
          <pc:sldMk cId="331378638" sldId="900"/>
        </pc:sldMkLst>
      </pc:sldChg>
      <pc:sldChg chg="addSp delSp modSp mod">
        <pc:chgData name="Nick Heim-Fischer" userId="e567de2b-0b5f-4f2e-8de3-2dd743d7a109" providerId="ADAL" clId="{E7CD026C-1BBD-484B-8F7C-1F253589D7A9}" dt="2024-11-15T08:22:50.400" v="402" actId="14100"/>
        <pc:sldMkLst>
          <pc:docMk/>
          <pc:sldMk cId="2432546365" sldId="901"/>
        </pc:sldMkLst>
      </pc:sldChg>
      <pc:sldChg chg="addSp delSp modSp mod">
        <pc:chgData name="Nick Heim-Fischer" userId="e567de2b-0b5f-4f2e-8de3-2dd743d7a109" providerId="ADAL" clId="{E7CD026C-1BBD-484B-8F7C-1F253589D7A9}" dt="2024-11-15T08:20:50.917" v="381" actId="14100"/>
        <pc:sldMkLst>
          <pc:docMk/>
          <pc:sldMk cId="1617148049" sldId="902"/>
        </pc:sldMkLst>
      </pc:sldChg>
    </pc:docChg>
  </pc:docChgLst>
  <pc:docChgLst>
    <pc:chgData name="Nick Heim-Fischer" userId="e567de2b-0b5f-4f2e-8de3-2dd743d7a109" providerId="ADAL" clId="{B2C597B6-450A-4DE4-9B9D-7782F7693C60}"/>
    <pc:docChg chg="custSel modSld">
      <pc:chgData name="Nick Heim-Fischer" userId="e567de2b-0b5f-4f2e-8de3-2dd743d7a109" providerId="ADAL" clId="{B2C597B6-450A-4DE4-9B9D-7782F7693C60}" dt="2024-11-15T14:11:03.299" v="8" actId="14100"/>
      <pc:docMkLst>
        <pc:docMk/>
      </pc:docMkLst>
      <pc:sldChg chg="modSp mod">
        <pc:chgData name="Nick Heim-Fischer" userId="e567de2b-0b5f-4f2e-8de3-2dd743d7a109" providerId="ADAL" clId="{B2C597B6-450A-4DE4-9B9D-7782F7693C60}" dt="2024-11-15T14:11:03.299" v="8" actId="14100"/>
        <pc:sldMkLst>
          <pc:docMk/>
          <pc:sldMk cId="3905776242" sldId="877"/>
        </pc:sldMkLst>
      </pc:sldChg>
      <pc:sldChg chg="modSp mod">
        <pc:chgData name="Nick Heim-Fischer" userId="e567de2b-0b5f-4f2e-8de3-2dd743d7a109" providerId="ADAL" clId="{B2C597B6-450A-4DE4-9B9D-7782F7693C60}" dt="2024-11-15T09:54:29.170" v="4" actId="33524"/>
        <pc:sldMkLst>
          <pc:docMk/>
          <pc:sldMk cId="3109752729" sldId="882"/>
        </pc:sldMkLst>
      </pc:sldChg>
      <pc:sldChg chg="modSp mod">
        <pc:chgData name="Nick Heim-Fischer" userId="e567de2b-0b5f-4f2e-8de3-2dd743d7a109" providerId="ADAL" clId="{B2C597B6-450A-4DE4-9B9D-7782F7693C60}" dt="2024-11-15T09:54:52.965" v="5" actId="27107"/>
        <pc:sldMkLst>
          <pc:docMk/>
          <pc:sldMk cId="1558410945" sldId="884"/>
        </pc:sldMkLst>
      </pc:sldChg>
      <pc:sldChg chg="delSp mod">
        <pc:chgData name="Nick Heim-Fischer" userId="e567de2b-0b5f-4f2e-8de3-2dd743d7a109" providerId="ADAL" clId="{B2C597B6-450A-4DE4-9B9D-7782F7693C60}" dt="2024-11-15T09:54:07.321" v="2" actId="21"/>
        <pc:sldMkLst>
          <pc:docMk/>
          <pc:sldMk cId="1896245641" sldId="887"/>
        </pc:sldMkLst>
      </pc:sldChg>
      <pc:sldChg chg="delSp mod">
        <pc:chgData name="Nick Heim-Fischer" userId="e567de2b-0b5f-4f2e-8de3-2dd743d7a109" providerId="ADAL" clId="{B2C597B6-450A-4DE4-9B9D-7782F7693C60}" dt="2024-11-15T09:54:12.887" v="3" actId="21"/>
        <pc:sldMkLst>
          <pc:docMk/>
          <pc:sldMk cId="3918361511" sldId="888"/>
        </pc:sldMkLst>
      </pc:sldChg>
      <pc:sldChg chg="delSp mod">
        <pc:chgData name="Nick Heim-Fischer" userId="e567de2b-0b5f-4f2e-8de3-2dd743d7a109" providerId="ADAL" clId="{B2C597B6-450A-4DE4-9B9D-7782F7693C60}" dt="2024-11-15T09:54:03.662" v="1" actId="21"/>
        <pc:sldMkLst>
          <pc:docMk/>
          <pc:sldMk cId="4247792242" sldId="890"/>
        </pc:sldMkLst>
      </pc:sldChg>
      <pc:sldChg chg="delSp mod">
        <pc:chgData name="Nick Heim-Fischer" userId="e567de2b-0b5f-4f2e-8de3-2dd743d7a109" providerId="ADAL" clId="{B2C597B6-450A-4DE4-9B9D-7782F7693C60}" dt="2024-11-15T09:53:58.136" v="0" actId="21"/>
        <pc:sldMkLst>
          <pc:docMk/>
          <pc:sldMk cId="4044264735" sldId="891"/>
        </pc:sldMkLst>
      </pc:sldChg>
    </pc:docChg>
  </pc:docChgLst>
  <pc:docChgLst>
    <pc:chgData name="Nick Heim-Fischer" userId="e567de2b-0b5f-4f2e-8de3-2dd743d7a109" providerId="ADAL" clId="{09177056-13CA-44B4-836D-C5AACF4AD372}"/>
    <pc:docChg chg="custSel modSld">
      <pc:chgData name="Nick Heim-Fischer" userId="e567de2b-0b5f-4f2e-8de3-2dd743d7a109" providerId="ADAL" clId="{09177056-13CA-44B4-836D-C5AACF4AD372}" dt="2025-07-09T09:13:39.707" v="86" actId="20577"/>
      <pc:docMkLst>
        <pc:docMk/>
      </pc:docMkLst>
      <pc:sldChg chg="modSp mod">
        <pc:chgData name="Nick Heim-Fischer" userId="e567de2b-0b5f-4f2e-8de3-2dd743d7a109" providerId="ADAL" clId="{09177056-13CA-44B4-836D-C5AACF4AD372}" dt="2025-07-09T06:31:14.215" v="3" actId="20577"/>
        <pc:sldMkLst>
          <pc:docMk/>
          <pc:sldMk cId="2953101377" sldId="262"/>
        </pc:sldMkLst>
        <pc:spChg chg="mod">
          <ac:chgData name="Nick Heim-Fischer" userId="e567de2b-0b5f-4f2e-8de3-2dd743d7a109" providerId="ADAL" clId="{09177056-13CA-44B4-836D-C5AACF4AD372}" dt="2025-07-09T06:31:14.215" v="3" actId="20577"/>
          <ac:spMkLst>
            <pc:docMk/>
            <pc:sldMk cId="2953101377" sldId="262"/>
            <ac:spMk id="17410" creationId="{00000000-0000-0000-0000-000000000000}"/>
          </ac:spMkLst>
        </pc:spChg>
      </pc:sldChg>
      <pc:sldChg chg="modSp mod">
        <pc:chgData name="Nick Heim-Fischer" userId="e567de2b-0b5f-4f2e-8de3-2dd743d7a109" providerId="ADAL" clId="{09177056-13CA-44B4-836D-C5AACF4AD372}" dt="2025-07-09T06:34:32.469" v="7" actId="20577"/>
        <pc:sldMkLst>
          <pc:docMk/>
          <pc:sldMk cId="2855782704" sldId="850"/>
        </pc:sldMkLst>
        <pc:spChg chg="mod">
          <ac:chgData name="Nick Heim-Fischer" userId="e567de2b-0b5f-4f2e-8de3-2dd743d7a109" providerId="ADAL" clId="{09177056-13CA-44B4-836D-C5AACF4AD372}" dt="2025-07-09T06:34:32.469" v="7" actId="20577"/>
          <ac:spMkLst>
            <pc:docMk/>
            <pc:sldMk cId="2855782704" sldId="850"/>
            <ac:spMk id="13" creationId="{73A68086-D87D-4374-A456-4AD8841A85EA}"/>
          </ac:spMkLst>
        </pc:spChg>
      </pc:sldChg>
      <pc:sldChg chg="modSp mod">
        <pc:chgData name="Nick Heim-Fischer" userId="e567de2b-0b5f-4f2e-8de3-2dd743d7a109" providerId="ADAL" clId="{09177056-13CA-44B4-836D-C5AACF4AD372}" dt="2025-07-09T07:04:59.245" v="80" actId="20577"/>
        <pc:sldMkLst>
          <pc:docMk/>
          <pc:sldMk cId="609492164" sldId="851"/>
        </pc:sldMkLst>
        <pc:spChg chg="mod">
          <ac:chgData name="Nick Heim-Fischer" userId="e567de2b-0b5f-4f2e-8de3-2dd743d7a109" providerId="ADAL" clId="{09177056-13CA-44B4-836D-C5AACF4AD372}" dt="2025-07-09T07:04:59.245" v="80" actId="20577"/>
          <ac:spMkLst>
            <pc:docMk/>
            <pc:sldMk cId="609492164" sldId="851"/>
            <ac:spMk id="13" creationId="{73A68086-D87D-4374-A456-4AD8841A85EA}"/>
          </ac:spMkLst>
        </pc:spChg>
      </pc:sldChg>
      <pc:sldChg chg="modSp mod">
        <pc:chgData name="Nick Heim-Fischer" userId="e567de2b-0b5f-4f2e-8de3-2dd743d7a109" providerId="ADAL" clId="{09177056-13CA-44B4-836D-C5AACF4AD372}" dt="2025-07-09T06:35:45.596" v="21" actId="2711"/>
        <pc:sldMkLst>
          <pc:docMk/>
          <pc:sldMk cId="3954855517" sldId="854"/>
        </pc:sldMkLst>
        <pc:spChg chg="mod">
          <ac:chgData name="Nick Heim-Fischer" userId="e567de2b-0b5f-4f2e-8de3-2dd743d7a109" providerId="ADAL" clId="{09177056-13CA-44B4-836D-C5AACF4AD372}" dt="2025-07-09T06:35:45.596" v="21" actId="2711"/>
          <ac:spMkLst>
            <pc:docMk/>
            <pc:sldMk cId="3954855517" sldId="854"/>
            <ac:spMk id="13" creationId="{73A68086-D87D-4374-A456-4AD8841A85EA}"/>
          </ac:spMkLst>
        </pc:spChg>
      </pc:sldChg>
      <pc:sldChg chg="addSp delSp modSp mod">
        <pc:chgData name="Nick Heim-Fischer" userId="e567de2b-0b5f-4f2e-8de3-2dd743d7a109" providerId="ADAL" clId="{09177056-13CA-44B4-836D-C5AACF4AD372}" dt="2025-07-09T06:36:40.913" v="27" actId="20577"/>
        <pc:sldMkLst>
          <pc:docMk/>
          <pc:sldMk cId="4248954260" sldId="856"/>
        </pc:sldMkLst>
        <pc:spChg chg="mod">
          <ac:chgData name="Nick Heim-Fischer" userId="e567de2b-0b5f-4f2e-8de3-2dd743d7a109" providerId="ADAL" clId="{09177056-13CA-44B4-836D-C5AACF4AD372}" dt="2025-07-09T06:36:40.913" v="27" actId="20577"/>
          <ac:spMkLst>
            <pc:docMk/>
            <pc:sldMk cId="4248954260" sldId="856"/>
            <ac:spMk id="13" creationId="{73A68086-D87D-4374-A456-4AD8841A85EA}"/>
          </ac:spMkLst>
        </pc:spChg>
        <pc:picChg chg="add del mod">
          <ac:chgData name="Nick Heim-Fischer" userId="e567de2b-0b5f-4f2e-8de3-2dd743d7a109" providerId="ADAL" clId="{09177056-13CA-44B4-836D-C5AACF4AD372}" dt="2025-07-09T06:36:26.979" v="25" actId="21"/>
          <ac:picMkLst>
            <pc:docMk/>
            <pc:sldMk cId="4248954260" sldId="856"/>
            <ac:picMk id="2" creationId="{B10B1902-D0CB-4CA7-BFD5-F38AB998758D}"/>
          </ac:picMkLst>
        </pc:picChg>
        <pc:picChg chg="del">
          <ac:chgData name="Nick Heim-Fischer" userId="e567de2b-0b5f-4f2e-8de3-2dd743d7a109" providerId="ADAL" clId="{09177056-13CA-44B4-836D-C5AACF4AD372}" dt="2025-07-09T06:36:04.984" v="22" actId="21"/>
          <ac:picMkLst>
            <pc:docMk/>
            <pc:sldMk cId="4248954260" sldId="856"/>
            <ac:picMk id="4" creationId="{B10B1902-D0CB-4CA7-BFD5-F38AB998758D}"/>
          </ac:picMkLst>
        </pc:picChg>
      </pc:sldChg>
      <pc:sldChg chg="modSp mod">
        <pc:chgData name="Nick Heim-Fischer" userId="e567de2b-0b5f-4f2e-8de3-2dd743d7a109" providerId="ADAL" clId="{09177056-13CA-44B4-836D-C5AACF4AD372}" dt="2025-07-09T06:37:44.722" v="46" actId="20577"/>
        <pc:sldMkLst>
          <pc:docMk/>
          <pc:sldMk cId="3905776242" sldId="877"/>
        </pc:sldMkLst>
        <pc:spChg chg="mod">
          <ac:chgData name="Nick Heim-Fischer" userId="e567de2b-0b5f-4f2e-8de3-2dd743d7a109" providerId="ADAL" clId="{09177056-13CA-44B4-836D-C5AACF4AD372}" dt="2025-07-09T06:37:44.722" v="46" actId="20577"/>
          <ac:spMkLst>
            <pc:docMk/>
            <pc:sldMk cId="3905776242" sldId="877"/>
            <ac:spMk id="11" creationId="{2DC05DA7-7BB3-4EF8-B293-A17F1FAF42C6}"/>
          </ac:spMkLst>
        </pc:spChg>
        <pc:spChg chg="mod">
          <ac:chgData name="Nick Heim-Fischer" userId="e567de2b-0b5f-4f2e-8de3-2dd743d7a109" providerId="ADAL" clId="{09177056-13CA-44B4-836D-C5AACF4AD372}" dt="2025-07-09T06:37:34.794" v="40" actId="27107"/>
          <ac:spMkLst>
            <pc:docMk/>
            <pc:sldMk cId="3905776242" sldId="877"/>
            <ac:spMk id="14" creationId="{1A877735-E258-45E4-880A-D0F446E71491}"/>
          </ac:spMkLst>
        </pc:spChg>
      </pc:sldChg>
      <pc:sldChg chg="delSp modSp mod">
        <pc:chgData name="Nick Heim-Fischer" userId="e567de2b-0b5f-4f2e-8de3-2dd743d7a109" providerId="ADAL" clId="{09177056-13CA-44B4-836D-C5AACF4AD372}" dt="2025-07-09T09:13:39.707" v="86" actId="20577"/>
        <pc:sldMkLst>
          <pc:docMk/>
          <pc:sldMk cId="3985315248" sldId="892"/>
        </pc:sldMkLst>
        <pc:spChg chg="mod">
          <ac:chgData name="Nick Heim-Fischer" userId="e567de2b-0b5f-4f2e-8de3-2dd743d7a109" providerId="ADAL" clId="{09177056-13CA-44B4-836D-C5AACF4AD372}" dt="2025-07-09T09:13:39.707" v="86" actId="20577"/>
          <ac:spMkLst>
            <pc:docMk/>
            <pc:sldMk cId="3985315248" sldId="892"/>
            <ac:spMk id="13" creationId="{A3318B1E-46B9-4834-B97F-7A33D6022824}"/>
          </ac:spMkLst>
        </pc:spChg>
        <pc:picChg chg="del">
          <ac:chgData name="Nick Heim-Fischer" userId="e567de2b-0b5f-4f2e-8de3-2dd743d7a109" providerId="ADAL" clId="{09177056-13CA-44B4-836D-C5AACF4AD372}" dt="2025-07-09T06:36:48.697" v="28" actId="21"/>
          <ac:picMkLst>
            <pc:docMk/>
            <pc:sldMk cId="3985315248" sldId="892"/>
            <ac:picMk id="16" creationId="{8FC7ACD4-5E54-4EA2-AEE5-8082145356CC}"/>
          </ac:picMkLst>
        </pc:picChg>
      </pc:sldChg>
      <pc:sldChg chg="modSp mod">
        <pc:chgData name="Nick Heim-Fischer" userId="e567de2b-0b5f-4f2e-8de3-2dd743d7a109" providerId="ADAL" clId="{09177056-13CA-44B4-836D-C5AACF4AD372}" dt="2025-07-09T06:38:41.051" v="61" actId="20577"/>
        <pc:sldMkLst>
          <pc:docMk/>
          <pc:sldMk cId="2432546365" sldId="901"/>
        </pc:sldMkLst>
        <pc:spChg chg="mod">
          <ac:chgData name="Nick Heim-Fischer" userId="e567de2b-0b5f-4f2e-8de3-2dd743d7a109" providerId="ADAL" clId="{09177056-13CA-44B4-836D-C5AACF4AD372}" dt="2025-07-09T06:38:41.051" v="61" actId="20577"/>
          <ac:spMkLst>
            <pc:docMk/>
            <pc:sldMk cId="2432546365" sldId="901"/>
            <ac:spMk id="12" creationId="{49F5EDEC-7975-4DBA-9933-A553595F11CC}"/>
          </ac:spMkLst>
        </pc:spChg>
        <pc:picChg chg="mod">
          <ac:chgData name="Nick Heim-Fischer" userId="e567de2b-0b5f-4f2e-8de3-2dd743d7a109" providerId="ADAL" clId="{09177056-13CA-44B4-836D-C5AACF4AD372}" dt="2025-07-09T06:38:29.214" v="56" actId="1076"/>
          <ac:picMkLst>
            <pc:docMk/>
            <pc:sldMk cId="2432546365" sldId="901"/>
            <ac:picMk id="4" creationId="{90BAF2B7-3154-73F8-7AF5-4EAE50F1D53A}"/>
          </ac:picMkLst>
        </pc:picChg>
      </pc:sldChg>
    </pc:docChg>
  </pc:docChgLst>
  <pc:docChgLst>
    <pc:chgData name="Nick Heim-Fischer" userId="e567de2b-0b5f-4f2e-8de3-2dd743d7a109" providerId="ADAL" clId="{99016903-46AD-4529-B06C-0426E1863D1F}"/>
    <pc:docChg chg="undo custSel addSld delSld modSld sldOrd">
      <pc:chgData name="Nick Heim-Fischer" userId="e567de2b-0b5f-4f2e-8de3-2dd743d7a109" providerId="ADAL" clId="{99016903-46AD-4529-B06C-0426E1863D1F}" dt="2024-12-18T08:07:21.685" v="165" actId="14100"/>
      <pc:docMkLst>
        <pc:docMk/>
      </pc:docMkLst>
      <pc:sldChg chg="modSp mod">
        <pc:chgData name="Nick Heim-Fischer" userId="e567de2b-0b5f-4f2e-8de3-2dd743d7a109" providerId="ADAL" clId="{99016903-46AD-4529-B06C-0426E1863D1F}" dt="2024-12-17T13:55:22.835" v="47" actId="20577"/>
        <pc:sldMkLst>
          <pc:docMk/>
          <pc:sldMk cId="2855782704" sldId="850"/>
        </pc:sldMkLst>
      </pc:sldChg>
      <pc:sldChg chg="modSp mod">
        <pc:chgData name="Nick Heim-Fischer" userId="e567de2b-0b5f-4f2e-8de3-2dd743d7a109" providerId="ADAL" clId="{99016903-46AD-4529-B06C-0426E1863D1F}" dt="2024-12-17T13:53:38.289" v="31" actId="113"/>
        <pc:sldMkLst>
          <pc:docMk/>
          <pc:sldMk cId="609492164" sldId="851"/>
        </pc:sldMkLst>
      </pc:sldChg>
      <pc:sldChg chg="modSp mod">
        <pc:chgData name="Nick Heim-Fischer" userId="e567de2b-0b5f-4f2e-8de3-2dd743d7a109" providerId="ADAL" clId="{99016903-46AD-4529-B06C-0426E1863D1F}" dt="2024-12-17T13:57:20.484" v="83" actId="1036"/>
        <pc:sldMkLst>
          <pc:docMk/>
          <pc:sldMk cId="3954855517" sldId="854"/>
        </pc:sldMkLst>
      </pc:sldChg>
      <pc:sldChg chg="modSp mod">
        <pc:chgData name="Nick Heim-Fischer" userId="e567de2b-0b5f-4f2e-8de3-2dd743d7a109" providerId="ADAL" clId="{99016903-46AD-4529-B06C-0426E1863D1F}" dt="2024-12-17T13:59:28.607" v="86" actId="27107"/>
        <pc:sldMkLst>
          <pc:docMk/>
          <pc:sldMk cId="1558410945" sldId="884"/>
        </pc:sldMkLst>
      </pc:sldChg>
      <pc:sldChg chg="del">
        <pc:chgData name="Nick Heim-Fischer" userId="e567de2b-0b5f-4f2e-8de3-2dd743d7a109" providerId="ADAL" clId="{99016903-46AD-4529-B06C-0426E1863D1F}" dt="2024-12-17T14:01:24.139" v="88" actId="2696"/>
        <pc:sldMkLst>
          <pc:docMk/>
          <pc:sldMk cId="3261035249" sldId="885"/>
        </pc:sldMkLst>
      </pc:sldChg>
      <pc:sldChg chg="modSp mod">
        <pc:chgData name="Nick Heim-Fischer" userId="e567de2b-0b5f-4f2e-8de3-2dd743d7a109" providerId="ADAL" clId="{99016903-46AD-4529-B06C-0426E1863D1F}" dt="2024-12-17T14:02:16.870" v="94" actId="20577"/>
        <pc:sldMkLst>
          <pc:docMk/>
          <pc:sldMk cId="4219826219" sldId="886"/>
        </pc:sldMkLst>
      </pc:sldChg>
      <pc:sldChg chg="modSp mod">
        <pc:chgData name="Nick Heim-Fischer" userId="e567de2b-0b5f-4f2e-8de3-2dd743d7a109" providerId="ADAL" clId="{99016903-46AD-4529-B06C-0426E1863D1F}" dt="2024-12-17T14:07:35.817" v="112" actId="20577"/>
        <pc:sldMkLst>
          <pc:docMk/>
          <pc:sldMk cId="3985315248" sldId="892"/>
        </pc:sldMkLst>
      </pc:sldChg>
      <pc:sldChg chg="modSp mod">
        <pc:chgData name="Nick Heim-Fischer" userId="e567de2b-0b5f-4f2e-8de3-2dd743d7a109" providerId="ADAL" clId="{99016903-46AD-4529-B06C-0426E1863D1F}" dt="2024-12-17T13:58:24.698" v="85" actId="20577"/>
        <pc:sldMkLst>
          <pc:docMk/>
          <pc:sldMk cId="331378638" sldId="900"/>
        </pc:sldMkLst>
      </pc:sldChg>
      <pc:sldChg chg="modSp mod">
        <pc:chgData name="Nick Heim-Fischer" userId="e567de2b-0b5f-4f2e-8de3-2dd743d7a109" providerId="ADAL" clId="{99016903-46AD-4529-B06C-0426E1863D1F}" dt="2024-12-17T14:06:22.497" v="97" actId="20577"/>
        <pc:sldMkLst>
          <pc:docMk/>
          <pc:sldMk cId="2432546365" sldId="901"/>
        </pc:sldMkLst>
      </pc:sldChg>
      <pc:sldChg chg="ord">
        <pc:chgData name="Nick Heim-Fischer" userId="e567de2b-0b5f-4f2e-8de3-2dd743d7a109" providerId="ADAL" clId="{99016903-46AD-4529-B06C-0426E1863D1F}" dt="2024-12-17T14:05:44.710" v="96"/>
        <pc:sldMkLst>
          <pc:docMk/>
          <pc:sldMk cId="1617148049" sldId="902"/>
        </pc:sldMkLst>
      </pc:sldChg>
      <pc:sldChg chg="addSp modSp add mod">
        <pc:chgData name="Nick Heim-Fischer" userId="e567de2b-0b5f-4f2e-8de3-2dd743d7a109" providerId="ADAL" clId="{99016903-46AD-4529-B06C-0426E1863D1F}" dt="2024-12-18T08:07:21.685" v="165" actId="14100"/>
        <pc:sldMkLst>
          <pc:docMk/>
          <pc:sldMk cId="1704459295" sldId="9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CBF35CBE-6ABA-4CFE-8E7B-4AD6D76B5541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90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139F7053-362F-4E40-ACB7-B6D4A76919F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48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C5A54-48FC-4757-9FA6-33D992332A48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A9D70-E990-44D0-A954-8875A889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43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C5A54-48FC-4757-9FA6-33D992332A48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A9D70-E990-44D0-A954-8875A8895E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82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emf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gartenschau.de/dbg-service/ausstellen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gartenschau.de/dbg-service/ausstellen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gartenschau.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gartenschau.de/ueber-die-dbg/tea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gartenschau.de/dbg-service/ausstellend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/>
          </p:nvPr>
        </p:nvSpPr>
        <p:spPr>
          <a:xfrm>
            <a:off x="1524000" y="4140037"/>
            <a:ext cx="9144000" cy="2036084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100000"/>
              </a:lnSpc>
            </a:pPr>
            <a:r>
              <a:rPr lang="de-DE" altLang="de-DE" sz="31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Anmeldeverfahren </a:t>
            </a:r>
            <a:r>
              <a:rPr lang="de-DE" altLang="de-DE" sz="31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zum Gärtnerischen Wettbewerb auf Bundesgartenschauen und Internationalen Gartenausstellungen</a:t>
            </a:r>
            <a:br>
              <a:rPr lang="de-DE" alt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br>
              <a:rPr lang="de-DE" altLang="de-DE" sz="2800" b="1" dirty="0"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de-DE" altLang="de-DE" sz="27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für Ausstellende</a:t>
            </a:r>
          </a:p>
        </p:txBody>
      </p:sp>
      <p:cxnSp>
        <p:nvCxnSpPr>
          <p:cNvPr id="5" name="Gerade Verbindung 4"/>
          <p:cNvCxnSpPr>
            <a:cxnSpLocks/>
          </p:cNvCxnSpPr>
          <p:nvPr/>
        </p:nvCxnSpPr>
        <p:spPr>
          <a:xfrm>
            <a:off x="223935" y="3918632"/>
            <a:ext cx="11756571" cy="0"/>
          </a:xfrm>
          <a:prstGeom prst="line">
            <a:avLst/>
          </a:prstGeom>
          <a:ln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2" name="Picture 4" descr="Y:\PR Marketing\Schriften_Logos_CI Manual\Logos\DBG Logo\dbg mit Text 4c RGB 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234" y="5642422"/>
            <a:ext cx="2447272" cy="9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813FE863-81FE-4588-91D0-20A490D26E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964" y="215900"/>
            <a:ext cx="9774072" cy="362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101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einer Ausstellergemeinschaft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0CF135A-68AE-4956-A3EF-D23B3CE73AE6}"/>
              </a:ext>
            </a:extLst>
          </p:cNvPr>
          <p:cNvSpPr txBox="1"/>
          <p:nvPr/>
        </p:nvSpPr>
        <p:spPr>
          <a:xfrm>
            <a:off x="7317491" y="4270827"/>
            <a:ext cx="4087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die Kontaktdaten der einzelnen Mitglieder der Ausstellergemeinschaft ein. </a:t>
            </a:r>
            <a:endParaRPr lang="de-DE" sz="1000" dirty="0">
              <a:solidFill>
                <a:prstClr val="black"/>
              </a:solidFill>
              <a:latin typeface="Century Gothic" panose="020F0302020204030204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D67351B-FA74-4B83-B4A8-728BECF7838F}"/>
              </a:ext>
            </a:extLst>
          </p:cNvPr>
          <p:cNvSpPr txBox="1"/>
          <p:nvPr/>
        </p:nvSpPr>
        <p:spPr>
          <a:xfrm>
            <a:off x="7680909" y="1577888"/>
            <a:ext cx="4511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die Bezeichnung der Ausstellergemeinschaft und die Kontaktdaten des Hauptanspechpartners ein.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4AE38CA-DEB5-4D2F-9A7C-6FE32D3C7C52}"/>
              </a:ext>
            </a:extLst>
          </p:cNvPr>
          <p:cNvSpPr txBox="1"/>
          <p:nvPr/>
        </p:nvSpPr>
        <p:spPr>
          <a:xfrm>
            <a:off x="7680909" y="2876520"/>
            <a:ext cx="43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den Namen der Ausstellergemeinschaft ein.</a:t>
            </a:r>
          </a:p>
        </p:txBody>
      </p:sp>
      <p:cxnSp>
        <p:nvCxnSpPr>
          <p:cNvPr id="17" name="Gerade Verbindung 5">
            <a:extLst>
              <a:ext uri="{FF2B5EF4-FFF2-40B4-BE49-F238E27FC236}">
                <a16:creationId xmlns:a16="http://schemas.microsoft.com/office/drawing/2014/main" id="{519E0D23-FE7F-4212-871D-FF8A883C1908}"/>
              </a:ext>
            </a:extLst>
          </p:cNvPr>
          <p:cNvCxnSpPr>
            <a:cxnSpLocks/>
          </p:cNvCxnSpPr>
          <p:nvPr/>
        </p:nvCxnSpPr>
        <p:spPr>
          <a:xfrm flipH="1">
            <a:off x="6096000" y="3114529"/>
            <a:ext cx="1421593" cy="109934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DDFC71B4-912A-4E5B-B27F-CA912CE42B71}"/>
              </a:ext>
            </a:extLst>
          </p:cNvPr>
          <p:cNvSpPr/>
          <p:nvPr/>
        </p:nvSpPr>
        <p:spPr>
          <a:xfrm>
            <a:off x="4365633" y="1445285"/>
            <a:ext cx="2259285" cy="16620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4D073BB7-FF30-443B-9D0F-B244E51F19AB}"/>
              </a:ext>
            </a:extLst>
          </p:cNvPr>
          <p:cNvCxnSpPr>
            <a:cxnSpLocks/>
          </p:cNvCxnSpPr>
          <p:nvPr/>
        </p:nvCxnSpPr>
        <p:spPr>
          <a:xfrm flipV="1">
            <a:off x="1804737" y="1954911"/>
            <a:ext cx="5593425" cy="108613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9" name="Geschweifte Klammer links 18">
            <a:extLst>
              <a:ext uri="{FF2B5EF4-FFF2-40B4-BE49-F238E27FC236}">
                <a16:creationId xmlns:a16="http://schemas.microsoft.com/office/drawing/2014/main" id="{76E5F1FF-59E2-493A-B974-8B78FC8F981F}"/>
              </a:ext>
            </a:extLst>
          </p:cNvPr>
          <p:cNvSpPr/>
          <p:nvPr/>
        </p:nvSpPr>
        <p:spPr>
          <a:xfrm rot="10800000">
            <a:off x="6917773" y="3529226"/>
            <a:ext cx="251009" cy="1939245"/>
          </a:xfrm>
          <a:prstGeom prst="lef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3A7C1C6-832F-B4A0-A90F-000F000C2E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19" y="1320038"/>
            <a:ext cx="1171682" cy="1238255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F6379584-35AF-F49E-EBE2-ADEBBC869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7599" y="2075273"/>
            <a:ext cx="7065264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48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468676" y="469142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49"/>
            <a:ext cx="10931034" cy="59210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Aufgabenanmeldung</a:t>
            </a:r>
          </a:p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325CBC8-3D6D-4B57-B059-5BABEEE8827B}"/>
              </a:ext>
            </a:extLst>
          </p:cNvPr>
          <p:cNvSpPr txBox="1"/>
          <p:nvPr/>
        </p:nvSpPr>
        <p:spPr>
          <a:xfrm>
            <a:off x="249010" y="4602509"/>
            <a:ext cx="1433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prstClr val="black"/>
                </a:solidFill>
                <a:latin typeface="Century Gothic" panose="020F0302020204030204"/>
              </a:rPr>
              <a:t>Zutreffendes bitte ankreuzen.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0272B12-67BC-426E-8AAE-BDD476C622EB}"/>
              </a:ext>
            </a:extLst>
          </p:cNvPr>
          <p:cNvSpPr txBox="1"/>
          <p:nvPr/>
        </p:nvSpPr>
        <p:spPr>
          <a:xfrm>
            <a:off x="7947536" y="1886075"/>
            <a:ext cx="3309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an, wie viele m² Sie in den Hallenschauen (Freiland) ausstellen möchten.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33AA6CFB-0E94-47D7-8962-65D3D363A376}"/>
              </a:ext>
            </a:extLst>
          </p:cNvPr>
          <p:cNvSpPr txBox="1"/>
          <p:nvPr/>
        </p:nvSpPr>
        <p:spPr>
          <a:xfrm>
            <a:off x="1682946" y="4741009"/>
            <a:ext cx="1752989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prstClr val="black"/>
                </a:solidFill>
                <a:latin typeface="Century Gothic" panose="020F0302020204030204"/>
              </a:rPr>
              <a:t>Diese Angaben können Sie dem jeweiligen Aufgabenkatalog entnehmen.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A7A8EE8-A24B-49A0-8C79-6D87757696A0}"/>
              </a:ext>
            </a:extLst>
          </p:cNvPr>
          <p:cNvSpPr/>
          <p:nvPr/>
        </p:nvSpPr>
        <p:spPr>
          <a:xfrm>
            <a:off x="5597359" y="1138518"/>
            <a:ext cx="2017543" cy="1595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 Verbindung 16">
            <a:extLst>
              <a:ext uri="{FF2B5EF4-FFF2-40B4-BE49-F238E27FC236}">
                <a16:creationId xmlns:a16="http://schemas.microsoft.com/office/drawing/2014/main" id="{611A35D4-0FA0-41C9-9515-470EED1728EA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6069106" y="3774844"/>
            <a:ext cx="1916820" cy="109988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42" name="Textfeld 41">
            <a:extLst>
              <a:ext uri="{FF2B5EF4-FFF2-40B4-BE49-F238E27FC236}">
                <a16:creationId xmlns:a16="http://schemas.microsoft.com/office/drawing/2014/main" id="{84C5B2D2-B942-4C2C-B0AB-3B6691D78AEA}"/>
              </a:ext>
            </a:extLst>
          </p:cNvPr>
          <p:cNvSpPr txBox="1"/>
          <p:nvPr/>
        </p:nvSpPr>
        <p:spPr>
          <a:xfrm>
            <a:off x="7985926" y="3653999"/>
            <a:ext cx="2267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den Warenwert der Lieferung an.</a:t>
            </a:r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4D38FCEF-5028-4C70-9388-D390A37D1DAD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4088100" y="1758525"/>
            <a:ext cx="3859436" cy="450716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DA9F9B03-A50F-42FD-81B8-3280769D000E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4068905" y="2050246"/>
            <a:ext cx="3917021" cy="683485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D3522F96-97CE-4747-9322-635AA872D724}"/>
              </a:ext>
            </a:extLst>
          </p:cNvPr>
          <p:cNvSpPr txBox="1"/>
          <p:nvPr/>
        </p:nvSpPr>
        <p:spPr>
          <a:xfrm>
            <a:off x="7985926" y="2502898"/>
            <a:ext cx="3309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den Warenwert der Lieferung an.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B18DC127-85DD-4769-BEB9-167908ECC638}"/>
              </a:ext>
            </a:extLst>
          </p:cNvPr>
          <p:cNvSpPr txBox="1"/>
          <p:nvPr/>
        </p:nvSpPr>
        <p:spPr>
          <a:xfrm>
            <a:off x="7964492" y="1230952"/>
            <a:ext cx="3309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Ihre Kontaktdaten in Kurzform an.</a:t>
            </a:r>
          </a:p>
        </p:txBody>
      </p:sp>
      <p:cxnSp>
        <p:nvCxnSpPr>
          <p:cNvPr id="47" name="Gerade Verbindung 42">
            <a:extLst>
              <a:ext uri="{FF2B5EF4-FFF2-40B4-BE49-F238E27FC236}">
                <a16:creationId xmlns:a16="http://schemas.microsoft.com/office/drawing/2014/main" id="{10DCA6FD-372B-4D8B-A455-334BADD553BD}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3435935" y="1461785"/>
            <a:ext cx="4528557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cxnSp>
        <p:nvCxnSpPr>
          <p:cNvPr id="26" name="Gerade Verbindung 29">
            <a:extLst>
              <a:ext uri="{FF2B5EF4-FFF2-40B4-BE49-F238E27FC236}">
                <a16:creationId xmlns:a16="http://schemas.microsoft.com/office/drawing/2014/main" id="{BF4D75D4-C40E-4F63-864D-7C2A75190353}"/>
              </a:ext>
            </a:extLst>
          </p:cNvPr>
          <p:cNvCxnSpPr>
            <a:cxnSpLocks/>
          </p:cNvCxnSpPr>
          <p:nvPr/>
        </p:nvCxnSpPr>
        <p:spPr>
          <a:xfrm>
            <a:off x="4206075" y="2917625"/>
            <a:ext cx="3779851" cy="423737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4216EFF0-403A-4045-8551-A6D636A2A92F}"/>
              </a:ext>
            </a:extLst>
          </p:cNvPr>
          <p:cNvSpPr txBox="1"/>
          <p:nvPr/>
        </p:nvSpPr>
        <p:spPr>
          <a:xfrm>
            <a:off x="7985926" y="3100219"/>
            <a:ext cx="3662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an, welchem Wettbewerb die Aufgabenanmeldung zuzuordnen ist.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4160F77-549A-F98F-0527-33804DF2AB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03" y="2713899"/>
            <a:ext cx="5802873" cy="160547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CB396BFC-240E-0282-DC9D-7070CF54D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09" y="1216670"/>
            <a:ext cx="5182033" cy="1573405"/>
          </a:xfrm>
          <a:prstGeom prst="rect">
            <a:avLst/>
          </a:prstGeom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DF1317E-AFC5-BE6A-F34A-3E64626E0EB9}"/>
              </a:ext>
            </a:extLst>
          </p:cNvPr>
          <p:cNvCxnSpPr>
            <a:cxnSpLocks/>
          </p:cNvCxnSpPr>
          <p:nvPr/>
        </p:nvCxnSpPr>
        <p:spPr>
          <a:xfrm>
            <a:off x="1045369" y="3443286"/>
            <a:ext cx="0" cy="664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B9252DB-8E14-D0D8-2CDD-6D024813B9B8}"/>
              </a:ext>
            </a:extLst>
          </p:cNvPr>
          <p:cNvCxnSpPr>
            <a:cxnSpLocks/>
          </p:cNvCxnSpPr>
          <p:nvPr/>
        </p:nvCxnSpPr>
        <p:spPr>
          <a:xfrm>
            <a:off x="1288257" y="3443286"/>
            <a:ext cx="0" cy="664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AE6DF333-258D-4CA6-C3B2-3E1D9A92BA51}"/>
              </a:ext>
            </a:extLst>
          </p:cNvPr>
          <p:cNvCxnSpPr>
            <a:cxnSpLocks/>
          </p:cNvCxnSpPr>
          <p:nvPr/>
        </p:nvCxnSpPr>
        <p:spPr>
          <a:xfrm>
            <a:off x="5479473" y="3443286"/>
            <a:ext cx="0" cy="664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16">
            <a:extLst>
              <a:ext uri="{FF2B5EF4-FFF2-40B4-BE49-F238E27FC236}">
                <a16:creationId xmlns:a16="http://schemas.microsoft.com/office/drawing/2014/main" id="{3EE24C97-752B-DDBA-64C3-3E7AEEB78962}"/>
              </a:ext>
            </a:extLst>
          </p:cNvPr>
          <p:cNvCxnSpPr>
            <a:cxnSpLocks/>
          </p:cNvCxnSpPr>
          <p:nvPr/>
        </p:nvCxnSpPr>
        <p:spPr>
          <a:xfrm>
            <a:off x="2051797" y="4233445"/>
            <a:ext cx="0" cy="507564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32" name="Geschweifte Klammer rechts 31">
            <a:extLst>
              <a:ext uri="{FF2B5EF4-FFF2-40B4-BE49-F238E27FC236}">
                <a16:creationId xmlns:a16="http://schemas.microsoft.com/office/drawing/2014/main" id="{94A107CB-CE7B-831B-4020-C29D04A872B4}"/>
              </a:ext>
            </a:extLst>
          </p:cNvPr>
          <p:cNvSpPr/>
          <p:nvPr/>
        </p:nvSpPr>
        <p:spPr>
          <a:xfrm rot="5400000">
            <a:off x="752293" y="3760038"/>
            <a:ext cx="419890" cy="1239459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 Verbindung 16">
            <a:extLst>
              <a:ext uri="{FF2B5EF4-FFF2-40B4-BE49-F238E27FC236}">
                <a16:creationId xmlns:a16="http://schemas.microsoft.com/office/drawing/2014/main" id="{8072F260-645A-3B85-FCE9-47E674458EC3}"/>
              </a:ext>
            </a:extLst>
          </p:cNvPr>
          <p:cNvCxnSpPr>
            <a:cxnSpLocks/>
          </p:cNvCxnSpPr>
          <p:nvPr/>
        </p:nvCxnSpPr>
        <p:spPr>
          <a:xfrm>
            <a:off x="3650225" y="4244484"/>
            <a:ext cx="0" cy="507564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A25C43C2-1C42-CF4F-DC96-9A1FF415D72E}"/>
              </a:ext>
            </a:extLst>
          </p:cNvPr>
          <p:cNvSpPr txBox="1"/>
          <p:nvPr/>
        </p:nvSpPr>
        <p:spPr>
          <a:xfrm>
            <a:off x="3345170" y="4752048"/>
            <a:ext cx="175298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prstClr val="black"/>
                </a:solidFill>
                <a:latin typeface="Century Gothic" panose="020F0302020204030204"/>
              </a:rPr>
              <a:t>Bitte geben Sie hier Ihr Wettbewerbsgut an.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F91EE7F-7658-DA04-EE0F-CF2283B8D4FF}"/>
              </a:ext>
            </a:extLst>
          </p:cNvPr>
          <p:cNvSpPr txBox="1"/>
          <p:nvPr/>
        </p:nvSpPr>
        <p:spPr>
          <a:xfrm>
            <a:off x="1544553" y="3316852"/>
            <a:ext cx="80160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600" b="1" dirty="0">
                <a:latin typeface="Arial" panose="020B0604020202020204" pitchFamily="34" charset="0"/>
                <a:cs typeface="Arial" panose="020B0604020202020204" pitchFamily="34" charset="0"/>
              </a:rPr>
              <a:t>Wettbewerbskategorie</a:t>
            </a:r>
          </a:p>
        </p:txBody>
      </p:sp>
    </p:spTree>
    <p:extLst>
      <p:ext uri="{BB962C8B-B14F-4D97-AF65-F5344CB8AC3E}">
        <p14:creationId xmlns:p14="http://schemas.microsoft.com/office/powerpoint/2010/main" val="170445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8852" y="556342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Etikettenliste 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cxnSp>
        <p:nvCxnSpPr>
          <p:cNvPr id="17" name="Gerade Verbindung 31">
            <a:extLst>
              <a:ext uri="{FF2B5EF4-FFF2-40B4-BE49-F238E27FC236}">
                <a16:creationId xmlns:a16="http://schemas.microsoft.com/office/drawing/2014/main" id="{49B340FE-277E-48C7-B5DC-0664FDD20299}"/>
              </a:ext>
            </a:extLst>
          </p:cNvPr>
          <p:cNvCxnSpPr>
            <a:cxnSpLocks/>
          </p:cNvCxnSpPr>
          <p:nvPr/>
        </p:nvCxnSpPr>
        <p:spPr>
          <a:xfrm>
            <a:off x="6069106" y="5150440"/>
            <a:ext cx="1832972" cy="412981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cxnSp>
        <p:nvCxnSpPr>
          <p:cNvPr id="15" name="Gerade Verbindung 29">
            <a:extLst>
              <a:ext uri="{FF2B5EF4-FFF2-40B4-BE49-F238E27FC236}">
                <a16:creationId xmlns:a16="http://schemas.microsoft.com/office/drawing/2014/main" id="{883EF642-A66E-483A-AB74-76962BBF2842}"/>
              </a:ext>
            </a:extLst>
          </p:cNvPr>
          <p:cNvCxnSpPr>
            <a:cxnSpLocks/>
          </p:cNvCxnSpPr>
          <p:nvPr/>
        </p:nvCxnSpPr>
        <p:spPr>
          <a:xfrm>
            <a:off x="5317958" y="3184016"/>
            <a:ext cx="2494117" cy="166935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433E503E-3B04-4C32-BA30-3300D6179B07}"/>
              </a:ext>
            </a:extLst>
          </p:cNvPr>
          <p:cNvSpPr txBox="1"/>
          <p:nvPr/>
        </p:nvSpPr>
        <p:spPr>
          <a:xfrm>
            <a:off x="7812075" y="3109808"/>
            <a:ext cx="3662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an, welchem Wettbewerb die Etikettenliste zuzuordnen ist.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8EF803-122B-4662-8DAE-7BAB5E2D688F}"/>
              </a:ext>
            </a:extLst>
          </p:cNvPr>
          <p:cNvSpPr txBox="1"/>
          <p:nvPr/>
        </p:nvSpPr>
        <p:spPr>
          <a:xfrm>
            <a:off x="7997516" y="4611831"/>
            <a:ext cx="36621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die korrekte botanische und deutsche Bezeichnung der Ware ein.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Zusätzlich können Sie eine Angabe über die gewünschte Etikettenanzahl machen, sowie ob ein Hinweis als Neueinführung oder Neuheit auf dem Etikett erscheinen soll.  </a:t>
            </a:r>
          </a:p>
        </p:txBody>
      </p:sp>
      <p:cxnSp>
        <p:nvCxnSpPr>
          <p:cNvPr id="23" name="Gerade Verbindung 29">
            <a:extLst>
              <a:ext uri="{FF2B5EF4-FFF2-40B4-BE49-F238E27FC236}">
                <a16:creationId xmlns:a16="http://schemas.microsoft.com/office/drawing/2014/main" id="{1793DF09-BEA9-4667-8D92-D75CE3DF6E5B}"/>
              </a:ext>
            </a:extLst>
          </p:cNvPr>
          <p:cNvCxnSpPr>
            <a:cxnSpLocks/>
          </p:cNvCxnSpPr>
          <p:nvPr/>
        </p:nvCxnSpPr>
        <p:spPr>
          <a:xfrm>
            <a:off x="3483142" y="2099511"/>
            <a:ext cx="4328933" cy="376827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9395594E-2741-47A0-AF72-B4489008446A}"/>
              </a:ext>
            </a:extLst>
          </p:cNvPr>
          <p:cNvSpPr txBox="1"/>
          <p:nvPr/>
        </p:nvSpPr>
        <p:spPr>
          <a:xfrm>
            <a:off x="7812075" y="2235195"/>
            <a:ext cx="3662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Ihre Kontaktdaten in Kurzform an.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D3721E6-C22E-AB88-EB1D-0B7F888E9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263" y="1543631"/>
            <a:ext cx="5212442" cy="1259548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E717D763-3843-BC1A-3010-D3D498176B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602" y="3600758"/>
            <a:ext cx="7102978" cy="144498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6611AF42-C089-2CB6-8250-EA09325E0B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839083"/>
            <a:ext cx="7359316" cy="689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82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Transportabruf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B3F418D1-6578-4870-BEE8-AB3A65A283D0}"/>
              </a:ext>
            </a:extLst>
          </p:cNvPr>
          <p:cNvCxnSpPr>
            <a:cxnSpLocks/>
            <a:endCxn id="27" idx="1"/>
          </p:cNvCxnSpPr>
          <p:nvPr/>
        </p:nvCxnSpPr>
        <p:spPr>
          <a:xfrm flipV="1">
            <a:off x="4451684" y="1894778"/>
            <a:ext cx="3407321" cy="31332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958D4D26-13C6-44D8-ADCA-BE108E509661}"/>
              </a:ext>
            </a:extLst>
          </p:cNvPr>
          <p:cNvSpPr txBox="1"/>
          <p:nvPr/>
        </p:nvSpPr>
        <p:spPr>
          <a:xfrm>
            <a:off x="7859005" y="2953438"/>
            <a:ext cx="38631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kreuzen Sie hier an, um welchen Transportweg es sich handelt.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Für jeden Transportweg muss ein eigenes Formular ausgefüllt werden.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7126DF6D-3F83-42EC-BD90-695E78641404}"/>
              </a:ext>
            </a:extLst>
          </p:cNvPr>
          <p:cNvSpPr txBox="1"/>
          <p:nvPr/>
        </p:nvSpPr>
        <p:spPr>
          <a:xfrm>
            <a:off x="7859005" y="3741795"/>
            <a:ext cx="38631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notieren Sie hier eine Kurzinformation über den Inhalt des Transportes.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(z.B. Gehölze, Pflanzen, Deko)</a:t>
            </a:r>
            <a:endParaRPr lang="de-DE" sz="1200" dirty="0">
              <a:solidFill>
                <a:prstClr val="black"/>
              </a:solidFill>
              <a:latin typeface="Century Gothic" panose="020F0302020204030204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67FAAC1-3FBD-4F8A-9C45-5B7610255096}"/>
              </a:ext>
            </a:extLst>
          </p:cNvPr>
          <p:cNvSpPr txBox="1"/>
          <p:nvPr/>
        </p:nvSpPr>
        <p:spPr>
          <a:xfrm>
            <a:off x="7403377" y="4398582"/>
            <a:ext cx="4318791" cy="14157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vermerken Sie hier das transportierte Gewicht </a:t>
            </a:r>
            <a:r>
              <a:rPr lang="de-DE" sz="1200" u="sng" dirty="0">
                <a:solidFill>
                  <a:prstClr val="black"/>
                </a:solidFill>
                <a:latin typeface="Century Gothic" panose="020F0302020204030204"/>
              </a:rPr>
              <a:t>oder</a:t>
            </a:r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 die beanspruchten Lademeter </a:t>
            </a:r>
            <a:r>
              <a:rPr lang="de-DE" sz="1200" u="sng" dirty="0">
                <a:solidFill>
                  <a:prstClr val="black"/>
                </a:solidFill>
                <a:latin typeface="Century Gothic" panose="020F0302020204030204"/>
              </a:rPr>
              <a:t>oder</a:t>
            </a:r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 die verwendete Anzahl an CC-Containern für Ihre Ware.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Speditionseigene CC-Container werden Ihnen im Vorhinein von der Speditionsfirma zur Verfügung gestellt. Betriebseigene CC-Container werden Ihnen wieder zurückgeführt. Bei Fragen, wenden Sie sich bitte an den zuständigen Ansprechpartner in der Gärtnerischen Abteilung.</a:t>
            </a:r>
          </a:p>
        </p:txBody>
      </p:sp>
      <p:cxnSp>
        <p:nvCxnSpPr>
          <p:cNvPr id="23" name="Gerade Verbindung 14">
            <a:extLst>
              <a:ext uri="{FF2B5EF4-FFF2-40B4-BE49-F238E27FC236}">
                <a16:creationId xmlns:a16="http://schemas.microsoft.com/office/drawing/2014/main" id="{8CB5D865-08CC-444B-99A6-6347AAD5362E}"/>
              </a:ext>
            </a:extLst>
          </p:cNvPr>
          <p:cNvCxnSpPr>
            <a:cxnSpLocks/>
          </p:cNvCxnSpPr>
          <p:nvPr/>
        </p:nvCxnSpPr>
        <p:spPr>
          <a:xfrm flipH="1">
            <a:off x="4608095" y="3350859"/>
            <a:ext cx="3160673" cy="182942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cxnSp>
        <p:nvCxnSpPr>
          <p:cNvPr id="24" name="Gerade Verbindung 20">
            <a:extLst>
              <a:ext uri="{FF2B5EF4-FFF2-40B4-BE49-F238E27FC236}">
                <a16:creationId xmlns:a16="http://schemas.microsoft.com/office/drawing/2014/main" id="{99C44617-42AC-4DF8-85D5-1FA4B90E8B8D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2815389" y="4049572"/>
            <a:ext cx="5043616" cy="75425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FA64CD7B-73D2-4D3F-90F1-4E89BA5C6DC1}"/>
              </a:ext>
            </a:extLst>
          </p:cNvPr>
          <p:cNvSpPr txBox="1"/>
          <p:nvPr/>
        </p:nvSpPr>
        <p:spPr>
          <a:xfrm>
            <a:off x="7859005" y="1663945"/>
            <a:ext cx="43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welchem Wettbewerb der Transportabruf zuzuordnen ist. </a:t>
            </a:r>
          </a:p>
        </p:txBody>
      </p:sp>
      <p:sp>
        <p:nvSpPr>
          <p:cNvPr id="31" name="Geschweifte Klammer rechts 30">
            <a:extLst>
              <a:ext uri="{FF2B5EF4-FFF2-40B4-BE49-F238E27FC236}">
                <a16:creationId xmlns:a16="http://schemas.microsoft.com/office/drawing/2014/main" id="{1CB8BBA3-2E64-4CE3-A65D-9F5294F5C8E3}"/>
              </a:ext>
            </a:extLst>
          </p:cNvPr>
          <p:cNvSpPr/>
          <p:nvPr/>
        </p:nvSpPr>
        <p:spPr>
          <a:xfrm>
            <a:off x="6965576" y="4357348"/>
            <a:ext cx="286871" cy="1265890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F9BD3E0-CF52-88FE-21B5-74B1F60068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80" y="1017098"/>
            <a:ext cx="6542058" cy="44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61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Transportabruf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0758595-7DA3-4B56-BE15-BED61CC20757}"/>
              </a:ext>
            </a:extLst>
          </p:cNvPr>
          <p:cNvSpPr txBox="1"/>
          <p:nvPr/>
        </p:nvSpPr>
        <p:spPr>
          <a:xfrm>
            <a:off x="8679255" y="3230831"/>
            <a:ext cx="3106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die gewünschten Be- und Entladezeiten an. </a:t>
            </a:r>
          </a:p>
        </p:txBody>
      </p:sp>
      <p:cxnSp>
        <p:nvCxnSpPr>
          <p:cNvPr id="17" name="Gerade Verbindung 14">
            <a:extLst>
              <a:ext uri="{FF2B5EF4-FFF2-40B4-BE49-F238E27FC236}">
                <a16:creationId xmlns:a16="http://schemas.microsoft.com/office/drawing/2014/main" id="{CF12C7CA-E5D5-4319-A19C-DA9831025BAF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7678643" y="3461664"/>
            <a:ext cx="1000612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29292FD5-D639-4597-ACC8-BFFEE0A7E4F1}"/>
              </a:ext>
            </a:extLst>
          </p:cNvPr>
          <p:cNvSpPr txBox="1"/>
          <p:nvPr/>
        </p:nvSpPr>
        <p:spPr>
          <a:xfrm>
            <a:off x="8155881" y="3944622"/>
            <a:ext cx="3309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Optionale Zusatzinformationen, als Information für die Speditionsfirma. </a:t>
            </a:r>
          </a:p>
        </p:txBody>
      </p:sp>
      <p:cxnSp>
        <p:nvCxnSpPr>
          <p:cNvPr id="19" name="Gerade Verbindung 11">
            <a:extLst>
              <a:ext uri="{FF2B5EF4-FFF2-40B4-BE49-F238E27FC236}">
                <a16:creationId xmlns:a16="http://schemas.microsoft.com/office/drawing/2014/main" id="{F9E326BB-0478-46B7-9DBB-1AFFC7665279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7155269" y="4175455"/>
            <a:ext cx="1000612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42248A5A-B28A-40CC-8E58-2F5FADFD83F6}"/>
              </a:ext>
            </a:extLst>
          </p:cNvPr>
          <p:cNvSpPr txBox="1"/>
          <p:nvPr/>
        </p:nvSpPr>
        <p:spPr>
          <a:xfrm>
            <a:off x="7080842" y="2167613"/>
            <a:ext cx="266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Zutreffendes bitte ankreuzen.</a:t>
            </a:r>
          </a:p>
        </p:txBody>
      </p:sp>
      <p:sp>
        <p:nvSpPr>
          <p:cNvPr id="21" name="Geschweifte Klammer links 20">
            <a:extLst>
              <a:ext uri="{FF2B5EF4-FFF2-40B4-BE49-F238E27FC236}">
                <a16:creationId xmlns:a16="http://schemas.microsoft.com/office/drawing/2014/main" id="{5F28A5A1-8B11-429C-BD49-86CEAA206749}"/>
              </a:ext>
            </a:extLst>
          </p:cNvPr>
          <p:cNvSpPr/>
          <p:nvPr/>
        </p:nvSpPr>
        <p:spPr>
          <a:xfrm rot="10800000">
            <a:off x="6765403" y="1662466"/>
            <a:ext cx="251009" cy="1301901"/>
          </a:xfrm>
          <a:prstGeom prst="lef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B1D7C8A-E22C-1CBF-EF16-7438B20E7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44" y="1113725"/>
            <a:ext cx="7066788" cy="377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9834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von Neuheiten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1D60A34-7016-457E-AB1D-9961AE632F4D}"/>
              </a:ext>
            </a:extLst>
          </p:cNvPr>
          <p:cNvSpPr txBox="1"/>
          <p:nvPr/>
        </p:nvSpPr>
        <p:spPr>
          <a:xfrm>
            <a:off x="7092322" y="2126315"/>
            <a:ext cx="43556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Ihre korrekten Kontaktdaten ein. </a:t>
            </a:r>
          </a:p>
        </p:txBody>
      </p:sp>
      <p:cxnSp>
        <p:nvCxnSpPr>
          <p:cNvPr id="14" name="Gerade Verbindung 29">
            <a:extLst>
              <a:ext uri="{FF2B5EF4-FFF2-40B4-BE49-F238E27FC236}">
                <a16:creationId xmlns:a16="http://schemas.microsoft.com/office/drawing/2014/main" id="{F70276BC-0D4D-43F9-8FDE-843E7255A0B5}"/>
              </a:ext>
            </a:extLst>
          </p:cNvPr>
          <p:cNvCxnSpPr>
            <a:cxnSpLocks/>
          </p:cNvCxnSpPr>
          <p:nvPr/>
        </p:nvCxnSpPr>
        <p:spPr>
          <a:xfrm>
            <a:off x="4250831" y="3685015"/>
            <a:ext cx="2841491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448F3BB4-E17C-498A-8272-2A706A4137E0}"/>
              </a:ext>
            </a:extLst>
          </p:cNvPr>
          <p:cNvSpPr txBox="1"/>
          <p:nvPr/>
        </p:nvSpPr>
        <p:spPr>
          <a:xfrm>
            <a:off x="7092322" y="3454182"/>
            <a:ext cx="43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welchem Wettbewerb die Neuheit zuzuordnen ist. 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21B6BCA-9CAE-47EF-982F-851B1917A6D7}"/>
              </a:ext>
            </a:extLst>
          </p:cNvPr>
          <p:cNvSpPr/>
          <p:nvPr/>
        </p:nvSpPr>
        <p:spPr>
          <a:xfrm>
            <a:off x="4469438" y="1526983"/>
            <a:ext cx="2256396" cy="16848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B4F24603-5FB1-4264-B9A5-0DE30B55B2A0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4043082" y="2264815"/>
            <a:ext cx="3049240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cxnSp>
        <p:nvCxnSpPr>
          <p:cNvPr id="23" name="Gerade Verbindung 29">
            <a:extLst>
              <a:ext uri="{FF2B5EF4-FFF2-40B4-BE49-F238E27FC236}">
                <a16:creationId xmlns:a16="http://schemas.microsoft.com/office/drawing/2014/main" id="{A8F6A7D6-5E6C-4B28-9D9A-EAA418003276}"/>
              </a:ext>
            </a:extLst>
          </p:cNvPr>
          <p:cNvCxnSpPr>
            <a:cxnSpLocks/>
          </p:cNvCxnSpPr>
          <p:nvPr/>
        </p:nvCxnSpPr>
        <p:spPr>
          <a:xfrm>
            <a:off x="4620126" y="4438161"/>
            <a:ext cx="2472196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FF18A90D-11A8-4346-B5F0-BD8865DDF5E7}"/>
              </a:ext>
            </a:extLst>
          </p:cNvPr>
          <p:cNvSpPr txBox="1"/>
          <p:nvPr/>
        </p:nvSpPr>
        <p:spPr>
          <a:xfrm>
            <a:off x="7092322" y="4207328"/>
            <a:ext cx="43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die Angaben zum Züchter und den Namen der Neuheit ein. 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D2DB1027-8D75-418C-A3AC-625CF0D35964}"/>
              </a:ext>
            </a:extLst>
          </p:cNvPr>
          <p:cNvSpPr txBox="1"/>
          <p:nvPr/>
        </p:nvSpPr>
        <p:spPr>
          <a:xfrm>
            <a:off x="6327540" y="5046481"/>
            <a:ext cx="5120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Hinweis: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Die Angaben auf den folgenden Seiten des Formulars werden während des Preisgerichts für die Beurteilung der Neuheit zur Verfügung gestellt.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9A56D6F-A01F-7142-75CF-89238346D7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14" y="1594196"/>
            <a:ext cx="1077201" cy="113934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1D9CEA06-29E5-E763-CA1D-7459EE54DF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59" y="2665371"/>
            <a:ext cx="4809835" cy="278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245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40104" y="5995680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Transportkostenrechnung 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F55F870C-4CAC-4901-B274-8741028AFB6D}"/>
              </a:ext>
            </a:extLst>
          </p:cNvPr>
          <p:cNvCxnSpPr>
            <a:cxnSpLocks/>
          </p:cNvCxnSpPr>
          <p:nvPr/>
        </p:nvCxnSpPr>
        <p:spPr>
          <a:xfrm>
            <a:off x="6751389" y="1984758"/>
            <a:ext cx="1335271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B88C4050-8967-4347-9D44-D8525CB131B1}"/>
              </a:ext>
            </a:extLst>
          </p:cNvPr>
          <p:cNvSpPr txBox="1"/>
          <p:nvPr/>
        </p:nvSpPr>
        <p:spPr>
          <a:xfrm>
            <a:off x="8131168" y="1753925"/>
            <a:ext cx="3309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eine eigene Rechnungsnummer ein.</a:t>
            </a:r>
          </a:p>
        </p:txBody>
      </p:sp>
      <p:cxnSp>
        <p:nvCxnSpPr>
          <p:cNvPr id="14" name="Gerade Verbindung 29">
            <a:extLst>
              <a:ext uri="{FF2B5EF4-FFF2-40B4-BE49-F238E27FC236}">
                <a16:creationId xmlns:a16="http://schemas.microsoft.com/office/drawing/2014/main" id="{64676581-B8AD-487C-8F5E-7FA937C3A4C9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6339637" y="3232742"/>
            <a:ext cx="1079387" cy="1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C2D8A226-14FA-41DA-9F04-93521509C6D1}"/>
              </a:ext>
            </a:extLst>
          </p:cNvPr>
          <p:cNvSpPr txBox="1"/>
          <p:nvPr/>
        </p:nvSpPr>
        <p:spPr>
          <a:xfrm>
            <a:off x="916526" y="5417361"/>
            <a:ext cx="6248279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prstClr val="black"/>
                </a:solidFill>
                <a:latin typeface="Century Gothic" panose="020F0302020204030204"/>
              </a:rPr>
              <a:t>Hinweis:</a:t>
            </a:r>
          </a:p>
          <a:p>
            <a:r>
              <a:rPr lang="de-DE" sz="900" dirty="0">
                <a:solidFill>
                  <a:prstClr val="black"/>
                </a:solidFill>
                <a:latin typeface="Century Gothic" panose="020F0302020204030204"/>
              </a:rPr>
              <a:t>„Die Transportkosten werden gemäß Fahrzeugtyp und Ladung nach den Richtsätzen der Ausstellungsspedition bzw. nach Pauschalsätzen des Veranstalters erstattet.“</a:t>
            </a:r>
          </a:p>
          <a:p>
            <a:r>
              <a:rPr lang="de-DE" sz="900" dirty="0">
                <a:solidFill>
                  <a:prstClr val="black"/>
                </a:solidFill>
                <a:latin typeface="Century Gothic" panose="020F0302020204030204"/>
              </a:rPr>
              <a:t>„Transporte von Ausstellern, deren Betriebssitz innerhalb der veranstaltenden Stadt liegt, werden nicht vergütet.“</a:t>
            </a:r>
          </a:p>
          <a:p>
            <a:r>
              <a:rPr lang="de-DE" sz="900" dirty="0">
                <a:solidFill>
                  <a:prstClr val="black"/>
                </a:solidFill>
                <a:latin typeface="Century Gothic" panose="020F0302020204030204"/>
              </a:rPr>
              <a:t>Vgl. Ausstellungsordnung in der jeweils gültigen Fassung.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A41C321-7888-4F81-9E3B-60A7A18F9EB6}"/>
              </a:ext>
            </a:extLst>
          </p:cNvPr>
          <p:cNvSpPr txBox="1"/>
          <p:nvPr/>
        </p:nvSpPr>
        <p:spPr>
          <a:xfrm>
            <a:off x="7419024" y="3001910"/>
            <a:ext cx="43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welchem Wettbewerb der Transportabruf zuzuordnen ist.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B1577A4-CCE1-402D-A8BC-A44007795994}"/>
              </a:ext>
            </a:extLst>
          </p:cNvPr>
          <p:cNvSpPr txBox="1"/>
          <p:nvPr/>
        </p:nvSpPr>
        <p:spPr>
          <a:xfrm>
            <a:off x="5150925" y="4010232"/>
            <a:ext cx="45905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geben Sie hier die Entfernung zum Betriebssitz an sowie das transportierte Gewicht </a:t>
            </a:r>
            <a:r>
              <a:rPr lang="de-DE" sz="1200" u="sng" dirty="0">
                <a:solidFill>
                  <a:prstClr val="black"/>
                </a:solidFill>
                <a:latin typeface="Century Gothic" panose="020F0302020204030204"/>
              </a:rPr>
              <a:t>oder</a:t>
            </a:r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 die beanspruchten Lademeter </a:t>
            </a:r>
            <a:r>
              <a:rPr lang="de-DE" sz="1200" u="sng" dirty="0">
                <a:solidFill>
                  <a:prstClr val="black"/>
                </a:solidFill>
                <a:latin typeface="Century Gothic" panose="020F0302020204030204"/>
              </a:rPr>
              <a:t>oder</a:t>
            </a:r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 die verwendete Anzahl der CC-Container und die Fahrzeugdaten.</a:t>
            </a:r>
          </a:p>
        </p:txBody>
      </p:sp>
      <p:sp>
        <p:nvSpPr>
          <p:cNvPr id="21" name="Geschweifte Klammer links 20">
            <a:extLst>
              <a:ext uri="{FF2B5EF4-FFF2-40B4-BE49-F238E27FC236}">
                <a16:creationId xmlns:a16="http://schemas.microsoft.com/office/drawing/2014/main" id="{A5224F82-1C9D-4C35-90CD-03993A0AE7D6}"/>
              </a:ext>
            </a:extLst>
          </p:cNvPr>
          <p:cNvSpPr/>
          <p:nvPr/>
        </p:nvSpPr>
        <p:spPr>
          <a:xfrm rot="10800000">
            <a:off x="4829991" y="3765507"/>
            <a:ext cx="251009" cy="1212926"/>
          </a:xfrm>
          <a:prstGeom prst="lef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719692D-12E9-26D0-F87B-4B3DAE679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021" y="1275722"/>
            <a:ext cx="5434995" cy="356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9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339378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Ausstellungsrechnung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4D073BB7-FF30-443B-9D0F-B244E51F19AB}"/>
              </a:ext>
            </a:extLst>
          </p:cNvPr>
          <p:cNvCxnSpPr>
            <a:cxnSpLocks/>
          </p:cNvCxnSpPr>
          <p:nvPr/>
        </p:nvCxnSpPr>
        <p:spPr>
          <a:xfrm flipV="1">
            <a:off x="6096000" y="2067260"/>
            <a:ext cx="1730368" cy="153562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20CF135A-68AE-4956-A3EF-D23B3CE73AE6}"/>
              </a:ext>
            </a:extLst>
          </p:cNvPr>
          <p:cNvSpPr txBox="1"/>
          <p:nvPr/>
        </p:nvSpPr>
        <p:spPr>
          <a:xfrm>
            <a:off x="7826368" y="3889971"/>
            <a:ext cx="4087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Zutreffendes bitte ankreuzen.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Grundlage für den Vergütungssatz sind die Angaben laut Ausstellungsordnung in der jeweils gültigen Fassung. </a:t>
            </a:r>
          </a:p>
        </p:txBody>
      </p:sp>
      <p:cxnSp>
        <p:nvCxnSpPr>
          <p:cNvPr id="15" name="Gerade Verbindung 5">
            <a:extLst>
              <a:ext uri="{FF2B5EF4-FFF2-40B4-BE49-F238E27FC236}">
                <a16:creationId xmlns:a16="http://schemas.microsoft.com/office/drawing/2014/main" id="{BCCC80A1-14F1-421B-82B3-796DD02EFFBC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3128682" y="3621554"/>
            <a:ext cx="4697686" cy="560805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DD67351B-FA74-4B83-B4A8-728BECF7838F}"/>
              </a:ext>
            </a:extLst>
          </p:cNvPr>
          <p:cNvSpPr txBox="1"/>
          <p:nvPr/>
        </p:nvSpPr>
        <p:spPr>
          <a:xfrm>
            <a:off x="7826368" y="1845643"/>
            <a:ext cx="3309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eine eigene Rechnungsnummer ein.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4AE38CA-DEB5-4D2F-9A7C-6FE32D3C7C52}"/>
              </a:ext>
            </a:extLst>
          </p:cNvPr>
          <p:cNvSpPr txBox="1"/>
          <p:nvPr/>
        </p:nvSpPr>
        <p:spPr>
          <a:xfrm>
            <a:off x="7826368" y="2895881"/>
            <a:ext cx="4355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welchem Wettbewerb der Transportabruf zuzuordnen ist. </a:t>
            </a:r>
          </a:p>
        </p:txBody>
      </p:sp>
      <p:cxnSp>
        <p:nvCxnSpPr>
          <p:cNvPr id="17" name="Gerade Verbindung 5">
            <a:extLst>
              <a:ext uri="{FF2B5EF4-FFF2-40B4-BE49-F238E27FC236}">
                <a16:creationId xmlns:a16="http://schemas.microsoft.com/office/drawing/2014/main" id="{519E0D23-FE7F-4212-871D-FF8A883C1908}"/>
              </a:ext>
            </a:extLst>
          </p:cNvPr>
          <p:cNvCxnSpPr>
            <a:cxnSpLocks/>
          </p:cNvCxnSpPr>
          <p:nvPr/>
        </p:nvCxnSpPr>
        <p:spPr>
          <a:xfrm flipH="1" flipV="1">
            <a:off x="4650205" y="2895881"/>
            <a:ext cx="3141678" cy="247363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9BAE7A9D-D0BC-4230-A3C4-4DD512E10246}"/>
              </a:ext>
            </a:extLst>
          </p:cNvPr>
          <p:cNvSpPr txBox="1"/>
          <p:nvPr/>
        </p:nvSpPr>
        <p:spPr>
          <a:xfrm>
            <a:off x="983060" y="5134707"/>
            <a:ext cx="6843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Hinweis: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Bitte füllen Sie die folgenden Seiten des Formulars entsprechend der angekreuzten Vergütungsart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entweder nach Ausstellungsfläche (m²) oder nach Ausstellungsgut (Stück) aus.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6D808E5-AEBD-0B12-3FF8-B55175C007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7533"/>
            <a:ext cx="6219915" cy="187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264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Antrag für Ausstelle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r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ausweise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0CF135A-68AE-4956-A3EF-D23B3CE73AE6}"/>
              </a:ext>
            </a:extLst>
          </p:cNvPr>
          <p:cNvSpPr txBox="1"/>
          <p:nvPr/>
        </p:nvSpPr>
        <p:spPr>
          <a:xfrm>
            <a:off x="8630821" y="4016172"/>
            <a:ext cx="3496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für welche Personen Sie Ausstellerausweise beantragen.</a:t>
            </a:r>
            <a:endParaRPr lang="de-DE" sz="1000" dirty="0">
              <a:solidFill>
                <a:prstClr val="black"/>
              </a:solidFill>
              <a:latin typeface="Century Gothic" panose="020F0302020204030204"/>
            </a:endParaRPr>
          </a:p>
        </p:txBody>
      </p:sp>
      <p:cxnSp>
        <p:nvCxnSpPr>
          <p:cNvPr id="15" name="Gerade Verbindung 5">
            <a:extLst>
              <a:ext uri="{FF2B5EF4-FFF2-40B4-BE49-F238E27FC236}">
                <a16:creationId xmlns:a16="http://schemas.microsoft.com/office/drawing/2014/main" id="{BCCC80A1-14F1-421B-82B3-796DD02EFFBC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6990347" y="4247005"/>
            <a:ext cx="1640474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14AE38CA-DEB5-4D2F-9A7C-6FE32D3C7C52}"/>
              </a:ext>
            </a:extLst>
          </p:cNvPr>
          <p:cNvSpPr txBox="1"/>
          <p:nvPr/>
        </p:nvSpPr>
        <p:spPr>
          <a:xfrm>
            <a:off x="8630821" y="2702085"/>
            <a:ext cx="3626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welchem Wettbewerb die Ausstellerausweise zuzuordnen ist.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A5B3179-BA3F-4F57-BFEC-30E2B64D4225}"/>
              </a:ext>
            </a:extLst>
          </p:cNvPr>
          <p:cNvSpPr/>
          <p:nvPr/>
        </p:nvSpPr>
        <p:spPr>
          <a:xfrm>
            <a:off x="4867835" y="1748118"/>
            <a:ext cx="2205318" cy="17409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5">
            <a:extLst>
              <a:ext uri="{FF2B5EF4-FFF2-40B4-BE49-F238E27FC236}">
                <a16:creationId xmlns:a16="http://schemas.microsoft.com/office/drawing/2014/main" id="{519E0D23-FE7F-4212-871D-FF8A883C1908}"/>
              </a:ext>
            </a:extLst>
          </p:cNvPr>
          <p:cNvCxnSpPr>
            <a:cxnSpLocks/>
          </p:cNvCxnSpPr>
          <p:nvPr/>
        </p:nvCxnSpPr>
        <p:spPr>
          <a:xfrm flipH="1">
            <a:off x="6298532" y="2932917"/>
            <a:ext cx="2248068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90BAF2B7-3154-73F8-7AF5-4EAE50F1D5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18" y="1539166"/>
            <a:ext cx="7066788" cy="324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546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Bestellformular Medaillenaufkleber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DC05DA7-7BB3-4EF8-B293-A17F1FAF42C6}"/>
              </a:ext>
            </a:extLst>
          </p:cNvPr>
          <p:cNvSpPr txBox="1"/>
          <p:nvPr/>
        </p:nvSpPr>
        <p:spPr>
          <a:xfrm>
            <a:off x="5915875" y="1605147"/>
            <a:ext cx="3309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Zuständige*r Ansprechpartner*in bei der DBG und Rücksendeadresse.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A877735-E258-45E4-880A-D0F446E71491}"/>
              </a:ext>
            </a:extLst>
          </p:cNvPr>
          <p:cNvSpPr txBox="1"/>
          <p:nvPr/>
        </p:nvSpPr>
        <p:spPr>
          <a:xfrm>
            <a:off x="6010899" y="3429000"/>
            <a:ext cx="55804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wie viele Medaillen Sie in welchem Wettbewerb errungen haben.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Jedem Teilnehmenden steht pro gewonnener Medaille ein kostenloser Stickerbogen zu. </a:t>
            </a:r>
          </a:p>
        </p:txBody>
      </p:sp>
      <p:cxnSp>
        <p:nvCxnSpPr>
          <p:cNvPr id="15" name="Gerade Verbindung 5">
            <a:extLst>
              <a:ext uri="{FF2B5EF4-FFF2-40B4-BE49-F238E27FC236}">
                <a16:creationId xmlns:a16="http://schemas.microsoft.com/office/drawing/2014/main" id="{F2274A8C-C905-4B62-857B-55AFB8FE4852}"/>
              </a:ext>
            </a:extLst>
          </p:cNvPr>
          <p:cNvCxnSpPr>
            <a:cxnSpLocks/>
          </p:cNvCxnSpPr>
          <p:nvPr/>
        </p:nvCxnSpPr>
        <p:spPr>
          <a:xfrm flipH="1" flipV="1">
            <a:off x="3465095" y="3499548"/>
            <a:ext cx="2394284" cy="242273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B9F3DF2A-EB68-4F51-ADEE-B444004D8542}"/>
              </a:ext>
            </a:extLst>
          </p:cNvPr>
          <p:cNvSpPr txBox="1"/>
          <p:nvPr/>
        </p:nvSpPr>
        <p:spPr>
          <a:xfrm>
            <a:off x="6096000" y="4355685"/>
            <a:ext cx="549536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die entsprechende Anzahl ein, wenn Sie über die oben stehenden Angaben hinaus Medaillensticker bestellen möchten.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Zusätzlich bestellte Medaillenaufkleber werden Ihnen kostenpflichtig bin Rechnung gestellt.</a:t>
            </a:r>
          </a:p>
        </p:txBody>
      </p:sp>
      <p:cxnSp>
        <p:nvCxnSpPr>
          <p:cNvPr id="17" name="Gerade Verbindung 10">
            <a:extLst>
              <a:ext uri="{FF2B5EF4-FFF2-40B4-BE49-F238E27FC236}">
                <a16:creationId xmlns:a16="http://schemas.microsoft.com/office/drawing/2014/main" id="{4CA5671C-CFCA-4511-8B0F-45932EC22A70}"/>
              </a:ext>
            </a:extLst>
          </p:cNvPr>
          <p:cNvCxnSpPr>
            <a:cxnSpLocks/>
          </p:cNvCxnSpPr>
          <p:nvPr/>
        </p:nvCxnSpPr>
        <p:spPr>
          <a:xfrm flipH="1" flipV="1">
            <a:off x="3465095" y="4505826"/>
            <a:ext cx="2545804" cy="216569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2AAFBC6F-4191-40E8-94F9-7A61944EBA90}"/>
              </a:ext>
            </a:extLst>
          </p:cNvPr>
          <p:cNvSpPr/>
          <p:nvPr/>
        </p:nvSpPr>
        <p:spPr>
          <a:xfrm>
            <a:off x="3944471" y="1443565"/>
            <a:ext cx="1021976" cy="9822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EE553180-0099-4332-ACC2-120447963D9E}"/>
              </a:ext>
            </a:extLst>
          </p:cNvPr>
          <p:cNvCxnSpPr>
            <a:cxnSpLocks/>
          </p:cNvCxnSpPr>
          <p:nvPr/>
        </p:nvCxnSpPr>
        <p:spPr>
          <a:xfrm flipV="1">
            <a:off x="2761129" y="1858079"/>
            <a:ext cx="3164542" cy="1836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2FDF5A7B-D55E-4640-AD57-822F6AF1C046}"/>
              </a:ext>
            </a:extLst>
          </p:cNvPr>
          <p:cNvSpPr txBox="1"/>
          <p:nvPr/>
        </p:nvSpPr>
        <p:spPr>
          <a:xfrm>
            <a:off x="6096000" y="5498051"/>
            <a:ext cx="5495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die gewünschte </a:t>
            </a:r>
            <a:r>
              <a:rPr lang="de-DE" sz="1200" b="1" dirty="0" err="1">
                <a:solidFill>
                  <a:prstClr val="black"/>
                </a:solidFill>
                <a:latin typeface="Century Gothic" panose="020F0302020204030204"/>
              </a:rPr>
              <a:t>Zusendeadresse</a:t>
            </a:r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 ein.</a:t>
            </a:r>
            <a:endParaRPr lang="de-DE" sz="1000" dirty="0">
              <a:solidFill>
                <a:prstClr val="black"/>
              </a:solidFill>
              <a:latin typeface="Century Gothic" panose="020F0302020204030204"/>
            </a:endParaRPr>
          </a:p>
        </p:txBody>
      </p:sp>
      <p:cxnSp>
        <p:nvCxnSpPr>
          <p:cNvPr id="26" name="Gerade Verbindung 10">
            <a:extLst>
              <a:ext uri="{FF2B5EF4-FFF2-40B4-BE49-F238E27FC236}">
                <a16:creationId xmlns:a16="http://schemas.microsoft.com/office/drawing/2014/main" id="{DFA1C32A-5452-4823-99D3-9DEA06FA885C}"/>
              </a:ext>
            </a:extLst>
          </p:cNvPr>
          <p:cNvCxnSpPr>
            <a:cxnSpLocks/>
          </p:cNvCxnSpPr>
          <p:nvPr/>
        </p:nvCxnSpPr>
        <p:spPr>
          <a:xfrm flipH="1" flipV="1">
            <a:off x="2255921" y="5348037"/>
            <a:ext cx="3754978" cy="288513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C16A7F19-8974-BED3-989F-E3826BD478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632" y="1362546"/>
            <a:ext cx="4022061" cy="427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7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Regelwerke des Gärtnerischen Wettbewerbs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73A68086-D87D-4374-A456-4AD8841A85EA}"/>
              </a:ext>
            </a:extLst>
          </p:cNvPr>
          <p:cNvSpPr txBox="1">
            <a:spLocks/>
          </p:cNvSpPr>
          <p:nvPr/>
        </p:nvSpPr>
        <p:spPr>
          <a:xfrm>
            <a:off x="983060" y="1528468"/>
            <a:ext cx="6033560" cy="497094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1450" algn="l"/>
              </a:tabLst>
              <a:defRPr sz="1800" kern="1200" baseline="0">
                <a:solidFill>
                  <a:schemeClr val="tx1"/>
                </a:solidFill>
                <a:latin typeface="Taca Pro Light" panose="02000403040000020004" pitchFamily="50" charset="0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Die 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Ausstellungsordnung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definiert und regelt: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Voraussetzungen und Pflichten der Aussteller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Bedingungen für die Durchführung / Teilnahme am Wettbewerb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Wettbewerbsprämierung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Der 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Aufgabenkatalog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definiert und regelt: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Aufgabenkategorien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Aufgabenstellungen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Abrufbar unter: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hlinkClick r:id="rId3"/>
              </a:rPr>
              <a:t>https://www.bundesgartenschau.de/dbg-service/ausstellende/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9CCB160-4865-4DB7-AAEA-463EC18730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9312019" y="2937045"/>
            <a:ext cx="2602075" cy="26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492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Last but not least: 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Absenden 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73A68086-D87D-4374-A456-4AD8841A85EA}"/>
              </a:ext>
            </a:extLst>
          </p:cNvPr>
          <p:cNvSpPr txBox="1">
            <a:spLocks/>
          </p:cNvSpPr>
          <p:nvPr/>
        </p:nvSpPr>
        <p:spPr>
          <a:xfrm>
            <a:off x="983060" y="1302240"/>
            <a:ext cx="9846305" cy="355427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1450" algn="l"/>
              </a:tabLst>
              <a:defRPr sz="1800" kern="1200" baseline="0">
                <a:solidFill>
                  <a:schemeClr val="tx1"/>
                </a:solidFill>
                <a:latin typeface="Taca Pro Light" panose="02000403040000020004" pitchFamily="50" charset="0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Als letztes müssen Sie ausgefüllten Formulare zum Gärtnerischen Wettbewerb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nur noch an den im Briefkopf stehenden Kontakt senden. 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</p:txBody>
      </p:sp>
      <p:pic>
        <p:nvPicPr>
          <p:cNvPr id="4" name="Grafik 3" descr="Ein Bild, das Text enthält.&#10;&#10;Automatisch generierte Beschreibung">
            <a:extLst>
              <a:ext uri="{FF2B5EF4-FFF2-40B4-BE49-F238E27FC236}">
                <a16:creationId xmlns:a16="http://schemas.microsoft.com/office/drawing/2014/main" id="{F9621AC8-E7CF-4BF8-A6C6-2FA1D60D4C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0" y="3014266"/>
            <a:ext cx="2541494" cy="254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774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Weitere Informationen 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73A68086-D87D-4374-A456-4AD8841A85EA}"/>
              </a:ext>
            </a:extLst>
          </p:cNvPr>
          <p:cNvSpPr txBox="1">
            <a:spLocks/>
          </p:cNvSpPr>
          <p:nvPr/>
        </p:nvSpPr>
        <p:spPr>
          <a:xfrm>
            <a:off x="983060" y="1206571"/>
            <a:ext cx="8788469" cy="4246914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1450" algn="l"/>
              </a:tabLst>
              <a:defRPr sz="1800" kern="1200" baseline="0">
                <a:solidFill>
                  <a:schemeClr val="tx1"/>
                </a:solidFill>
                <a:latin typeface="Taca Pro Light" panose="02000403040000020004" pitchFamily="50" charset="0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Weitere </a:t>
            </a: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Informationen sowie Ansprechpartner, Formulare und Aufgabenkataloge finden Sie auf der Website der Deutschen Bundesgartenschau-Gesellschaft mbH. 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Zudem werden dort die  Wettbewerbsergebnisse nach dem Abschluss des Preisgerichts zeitnah veröffentlicht.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Abrufbar unter: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  <a:hlinkClick r:id="rId3"/>
              </a:rPr>
              <a:t>https://www.bundesgartenschau.de/dbg-service/ausstellende/</a:t>
            </a: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Wir freuen uns über Ihre Teilnahme am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Gärtnerischen Wettbewerb und wünschen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Ihnen viel Erfolg und Freude!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latin typeface="Century Gothic" panose="020B0502020202020204" pitchFamily="34" charset="0"/>
              </a:rPr>
              <a:t>Mit den besten Wünschen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latin typeface="Century Gothic" panose="020B0502020202020204" pitchFamily="34" charset="0"/>
              </a:rPr>
              <a:t>Ihre DBG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8954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Impressum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3318B1E-46B9-4834-B97F-7A33D6022824}"/>
              </a:ext>
            </a:extLst>
          </p:cNvPr>
          <p:cNvSpPr txBox="1"/>
          <p:nvPr/>
        </p:nvSpPr>
        <p:spPr>
          <a:xfrm>
            <a:off x="6961094" y="3241881"/>
            <a:ext cx="4953000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12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Anmeldeverfahren zum Gärtnerischen Wettbewerb auf Bundesgartenschauen und Internationalen Gartenausstellungen</a:t>
            </a:r>
            <a:br>
              <a:rPr lang="de-DE" altLang="de-DE" sz="11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de-DE" altLang="de-DE" sz="11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für Ausstellende</a:t>
            </a:r>
          </a:p>
          <a:p>
            <a:endParaRPr lang="de-DE" sz="1200" dirty="0">
              <a:latin typeface="Century Gothic" panose="020B0502020202020204" pitchFamily="34" charset="0"/>
            </a:endParaRPr>
          </a:p>
          <a:p>
            <a:r>
              <a:rPr lang="de-DE" sz="1200" dirty="0">
                <a:latin typeface="Century Gothic" panose="020B0502020202020204" pitchFamily="34" charset="0"/>
              </a:rPr>
              <a:t>Deutsche Bundesgartenschau Gesellschaft mbH (DBG)</a:t>
            </a:r>
          </a:p>
          <a:p>
            <a:r>
              <a:rPr lang="de-DE" sz="1200" dirty="0" err="1">
                <a:latin typeface="Century Gothic" panose="020B0502020202020204" pitchFamily="34" charset="0"/>
              </a:rPr>
              <a:t>Dürenstraße</a:t>
            </a:r>
            <a:r>
              <a:rPr lang="de-DE" sz="1200" dirty="0">
                <a:latin typeface="Century Gothic" panose="020B0502020202020204" pitchFamily="34" charset="0"/>
              </a:rPr>
              <a:t> 44</a:t>
            </a:r>
          </a:p>
          <a:p>
            <a:r>
              <a:rPr lang="de-DE" sz="1200" dirty="0">
                <a:latin typeface="Century Gothic" panose="020B0502020202020204" pitchFamily="34" charset="0"/>
              </a:rPr>
              <a:t>53173 Bonn </a:t>
            </a:r>
          </a:p>
          <a:p>
            <a:endParaRPr lang="de-DE" sz="1200" dirty="0">
              <a:latin typeface="Century Gothic" panose="020B0502020202020204" pitchFamily="34" charset="0"/>
            </a:endParaRPr>
          </a:p>
          <a:p>
            <a:r>
              <a:rPr lang="de-DE" sz="1200" dirty="0">
                <a:latin typeface="Century Gothic" panose="020B0502020202020204" pitchFamily="34" charset="0"/>
              </a:rPr>
              <a:t>Tel. 0228 / 539800</a:t>
            </a:r>
          </a:p>
          <a:p>
            <a:r>
              <a:rPr lang="de-DE" sz="1200" dirty="0">
                <a:latin typeface="Century Gothic" panose="020B0502020202020204" pitchFamily="34" charset="0"/>
              </a:rPr>
              <a:t>Mail: info@bundesgartenschau.de</a:t>
            </a:r>
          </a:p>
          <a:p>
            <a:r>
              <a:rPr lang="de-DE" sz="1200" dirty="0">
                <a:latin typeface="Century Gothic" panose="020B0502020202020204" pitchFamily="34" charset="0"/>
              </a:rPr>
              <a:t>Web: </a:t>
            </a:r>
            <a:r>
              <a:rPr lang="de-DE" sz="1200" dirty="0">
                <a:latin typeface="Century Gothic" panose="020B0502020202020204" pitchFamily="34" charset="0"/>
                <a:hlinkClick r:id="rId3"/>
              </a:rPr>
              <a:t>https://www.bundesgartenschau.</a:t>
            </a:r>
            <a:r>
              <a:rPr lang="de-DE" sz="1200">
                <a:latin typeface="Century Gothic" panose="020B0502020202020204" pitchFamily="34" charset="0"/>
                <a:hlinkClick r:id="rId3"/>
              </a:rPr>
              <a:t>de/</a:t>
            </a:r>
            <a:r>
              <a:rPr lang="de-DE" sz="1200">
                <a:latin typeface="Century Gothic" panose="020B0502020202020204" pitchFamily="34" charset="0"/>
              </a:rPr>
              <a:t> </a:t>
            </a:r>
            <a:endParaRPr lang="de-DE" sz="1200" dirty="0">
              <a:latin typeface="Century Gothic" panose="020B0502020202020204" pitchFamily="34" charset="0"/>
            </a:endParaRPr>
          </a:p>
          <a:p>
            <a:endParaRPr lang="de-DE" sz="1200" dirty="0">
              <a:latin typeface="Century Gothic" panose="020B0502020202020204" pitchFamily="34" charset="0"/>
            </a:endParaRPr>
          </a:p>
          <a:p>
            <a:r>
              <a:rPr lang="de-DE" sz="1200" dirty="0">
                <a:latin typeface="Century Gothic" panose="020B0502020202020204" pitchFamily="34" charset="0"/>
              </a:rPr>
              <a:t>3. Auflage Juli 2025</a:t>
            </a:r>
          </a:p>
        </p:txBody>
      </p:sp>
    </p:spTree>
    <p:extLst>
      <p:ext uri="{BB962C8B-B14F-4D97-AF65-F5344CB8AC3E}">
        <p14:creationId xmlns:p14="http://schemas.microsoft.com/office/powerpoint/2010/main" val="398531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Zulassungskriterien zum Gärtnerischen Wettbewerb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73A68086-D87D-4374-A456-4AD8841A85EA}"/>
              </a:ext>
            </a:extLst>
          </p:cNvPr>
          <p:cNvSpPr txBox="1">
            <a:spLocks/>
          </p:cNvSpPr>
          <p:nvPr/>
        </p:nvSpPr>
        <p:spPr>
          <a:xfrm>
            <a:off x="983060" y="1417493"/>
            <a:ext cx="8053364" cy="45944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1450" algn="l"/>
              </a:tabLst>
              <a:defRPr sz="1800" kern="1200" baseline="0">
                <a:solidFill>
                  <a:schemeClr val="tx1"/>
                </a:solidFill>
                <a:latin typeface="Taca Pro Light" panose="02000403040000020004" pitchFamily="50" charset="0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Ausgestellt werden muss das </a:t>
            </a:r>
            <a:r>
              <a:rPr kumimoji="0" lang="de-DE" sz="1400" b="1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eigene Erzeugnis 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oder Erzeugnis, welches dem Aussteller zur Nutzung überlassen worden ist, </a:t>
            </a:r>
            <a:r>
              <a:rPr kumimoji="0" lang="de-DE" sz="1400" b="1" i="0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in Ausstellungsqualität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!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Zugelassen sind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Betriebe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mit Firmensitz in Deutschland und ordentliche Mitglieder der berufsständischen Organisationen (BdB, BGL, ZVG)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Gärtnerische Absatzorganisationen 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und andere gärtnerische gemeinschaftliche Einrichtungen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Ausstellergemeinschaften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Vereinigungen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des Freizeitgartenbaus und andere Organisationen sowie deren Einzelmitglieder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sowie viele weitere Organisationen der Gartenbranche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		</a:t>
            </a:r>
            <a:r>
              <a:rPr kumimoji="0" lang="de-DE" sz="1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– sprechen Sie uns an!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b="1" i="1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b="1" i="1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b="1" i="1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Ansprechpartner finden Sie unter: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  <a:hlinkClick r:id="rId3"/>
              </a:rPr>
              <a:t>https://www.bundesgartenschau.de/ueber-die-dbg/team/</a:t>
            </a: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b="1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lang="de-DE" sz="1400" i="1" dirty="0">
              <a:solidFill>
                <a:sysClr val="windowText" lastClr="000000"/>
              </a:solidFill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9CCB160-4865-4DB7-AAEA-463EC18730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31336" y="2967973"/>
            <a:ext cx="2682758" cy="268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78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Anmeldeformulare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3" name="Textplatzhalter 2">
            <a:extLst>
              <a:ext uri="{FF2B5EF4-FFF2-40B4-BE49-F238E27FC236}">
                <a16:creationId xmlns:a16="http://schemas.microsoft.com/office/drawing/2014/main" id="{73A68086-D87D-4374-A456-4AD8841A85EA}"/>
              </a:ext>
            </a:extLst>
          </p:cNvPr>
          <p:cNvSpPr txBox="1">
            <a:spLocks/>
          </p:cNvSpPr>
          <p:nvPr/>
        </p:nvSpPr>
        <p:spPr>
          <a:xfrm>
            <a:off x="983060" y="1526358"/>
            <a:ext cx="7835900" cy="412140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1450" algn="l"/>
              </a:tabLst>
              <a:defRPr sz="1800" kern="1200" baseline="0">
                <a:solidFill>
                  <a:schemeClr val="tx1"/>
                </a:solidFill>
                <a:latin typeface="Taca Pro Light" panose="02000403040000020004" pitchFamily="50" charset="0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**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einer Ausstellergemeinschaft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*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Aufgabenanmeldung</a:t>
            </a:r>
            <a:r>
              <a:rPr lang="de-DE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*</a:t>
            </a: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Etikettenliste</a:t>
            </a:r>
            <a:r>
              <a:rPr lang="de-DE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Transportabruf</a:t>
            </a:r>
            <a:r>
              <a:rPr lang="de-DE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Anmeldung von Neuheiten</a:t>
            </a:r>
            <a:r>
              <a:rPr lang="de-DE" sz="1400" dirty="0">
                <a:solidFill>
                  <a:srgbClr val="C00000"/>
                </a:solidFill>
                <a:latin typeface="Century Gothic" panose="020B0502020202020204" pitchFamily="34" charset="0"/>
              </a:rPr>
              <a:t>*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Transportkostenrechnung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*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Ausstellungsrechnung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*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Ausstellerausweise</a:t>
            </a: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*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dirty="0">
                <a:latin typeface="Century Gothic" panose="020B0502020202020204" pitchFamily="34" charset="0"/>
              </a:rPr>
              <a:t>Zufahrtsberechtigung</a:t>
            </a:r>
            <a:r>
              <a:rPr lang="de-DE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*</a:t>
            </a: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r>
              <a:rPr lang="de-DE" sz="1400" dirty="0">
                <a:solidFill>
                  <a:sysClr val="windowText" lastClr="000000"/>
                </a:solidFill>
                <a:latin typeface="Century Gothic" panose="020B0502020202020204" pitchFamily="34" charset="0"/>
              </a:rPr>
              <a:t>Bestellformular Medaillensticker</a:t>
            </a:r>
            <a:r>
              <a:rPr lang="de-DE" sz="1400" dirty="0">
                <a:solidFill>
                  <a:srgbClr val="FF0000"/>
                </a:solidFill>
                <a:latin typeface="Century Gothic" panose="020B0502020202020204" pitchFamily="34" charset="0"/>
              </a:rPr>
              <a:t>*</a:t>
            </a: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Gerne hilft Ihnen die Gärtnerische Abteilung beim Ausfüllen der Formulare!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endParaRPr kumimoji="0" lang="de-DE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 panose="020B0502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Abrufbar unter:  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aca Pro Light" panose="02000403040000020004" pitchFamily="50" charset="0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  <a:hlinkClick r:id="rId3"/>
              </a:rPr>
              <a:t>https://www.bundesgartenschau.de/dbg-service/ausstellende/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9CCB160-4865-4DB7-AAEA-463EC18730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18960" y="2947445"/>
            <a:ext cx="2527041" cy="2527041"/>
          </a:xfrm>
          <a:prstGeom prst="rect">
            <a:avLst/>
          </a:prstGeom>
        </p:spPr>
      </p:pic>
      <p:sp>
        <p:nvSpPr>
          <p:cNvPr id="8" name="Textplatzhalter 2">
            <a:extLst>
              <a:ext uri="{FF2B5EF4-FFF2-40B4-BE49-F238E27FC236}">
                <a16:creationId xmlns:a16="http://schemas.microsoft.com/office/drawing/2014/main" id="{E0363A7F-B3F5-4B92-8541-AA4F6CE6F847}"/>
              </a:ext>
            </a:extLst>
          </p:cNvPr>
          <p:cNvSpPr txBox="1">
            <a:spLocks/>
          </p:cNvSpPr>
          <p:nvPr/>
        </p:nvSpPr>
        <p:spPr>
          <a:xfrm>
            <a:off x="5906488" y="1525637"/>
            <a:ext cx="4322241" cy="8882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tabLst>
                <a:tab pos="171450" algn="l"/>
              </a:tabLst>
              <a:defRPr sz="1800" kern="1200" baseline="0">
                <a:solidFill>
                  <a:schemeClr val="tx1"/>
                </a:solidFill>
                <a:latin typeface="Taca Pro Light" panose="02000403040000020004" pitchFamily="50" charset="0"/>
                <a:ea typeface="+mn-ea"/>
                <a:cs typeface="+mn-cs"/>
              </a:defRPr>
            </a:lvl1pPr>
            <a:lvl2pPr marL="3429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0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** </a:t>
            </a:r>
            <a:r>
              <a:rPr kumimoji="0" lang="de-DE" sz="1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unbedingt erforderlich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71450" algn="l"/>
              </a:tabLst>
              <a:defRPr/>
            </a:pPr>
            <a:r>
              <a:rPr kumimoji="0" lang="de-DE" sz="1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*</a:t>
            </a:r>
            <a:r>
              <a:rPr kumimoji="0" lang="de-DE" sz="1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 panose="020B0502020202020204" pitchFamily="34" charset="0"/>
              </a:rPr>
              <a:t>      optional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1450" algn="l"/>
              </a:tabLst>
              <a:defRPr/>
            </a:pP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aca Pro Light" panose="02000403040000020004" pitchFamily="50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85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Gärtnerischer Wettbewerb - Freiland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D26750-71F6-4D0E-B1D6-1E5B48E752DB}"/>
              </a:ext>
            </a:extLst>
          </p:cNvPr>
          <p:cNvSpPr txBox="1"/>
          <p:nvPr/>
        </p:nvSpPr>
        <p:spPr>
          <a:xfrm>
            <a:off x="983060" y="1093778"/>
            <a:ext cx="9324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C00000"/>
                </a:solidFill>
                <a:latin typeface="Century Gothic" panose="020F0302020204030204"/>
              </a:rPr>
              <a:t>Unbedingt erforderliches Formular!</a:t>
            </a:r>
          </a:p>
          <a:p>
            <a:r>
              <a:rPr lang="de-DE" sz="1400" dirty="0">
                <a:solidFill>
                  <a:srgbClr val="C00000"/>
                </a:solidFill>
                <a:latin typeface="Century Gothic" panose="020F0302020204030204"/>
              </a:rPr>
              <a:t>Für die Anmeldungen zu den Gärtnerischen Wettbewerben im Freiland.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3FB3395-508F-497C-A0CE-A5A7F326F807}"/>
              </a:ext>
            </a:extLst>
          </p:cNvPr>
          <p:cNvSpPr txBox="1"/>
          <p:nvPr/>
        </p:nvSpPr>
        <p:spPr>
          <a:xfrm>
            <a:off x="7385271" y="4097468"/>
            <a:ext cx="432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kreuzen Sie hier an, an welchem Wettbewerb Sie teilnehmen möchten. </a:t>
            </a:r>
          </a:p>
        </p:txBody>
      </p:sp>
      <p:cxnSp>
        <p:nvCxnSpPr>
          <p:cNvPr id="15" name="Gerade Verbindung 10">
            <a:extLst>
              <a:ext uri="{FF2B5EF4-FFF2-40B4-BE49-F238E27FC236}">
                <a16:creationId xmlns:a16="http://schemas.microsoft.com/office/drawing/2014/main" id="{71ADB706-40F6-4F6B-BE70-0D81BC2E603D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5913081" y="4328300"/>
            <a:ext cx="1472190" cy="1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D7ABBB9-6D28-4FBA-ADE3-6EC317BB2846}"/>
              </a:ext>
            </a:extLst>
          </p:cNvPr>
          <p:cNvSpPr/>
          <p:nvPr/>
        </p:nvSpPr>
        <p:spPr>
          <a:xfrm>
            <a:off x="2478747" y="1582703"/>
            <a:ext cx="2199113" cy="16465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42">
            <a:extLst>
              <a:ext uri="{FF2B5EF4-FFF2-40B4-BE49-F238E27FC236}">
                <a16:creationId xmlns:a16="http://schemas.microsoft.com/office/drawing/2014/main" id="{78C39380-F967-4049-B5C0-C18073365038}"/>
              </a:ext>
            </a:extLst>
          </p:cNvPr>
          <p:cNvCxnSpPr>
            <a:cxnSpLocks/>
          </p:cNvCxnSpPr>
          <p:nvPr/>
        </p:nvCxnSpPr>
        <p:spPr>
          <a:xfrm>
            <a:off x="3892216" y="2633744"/>
            <a:ext cx="3906552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978AB833-BAF7-4EEB-AAF5-C57DA51D6EAA}"/>
              </a:ext>
            </a:extLst>
          </p:cNvPr>
          <p:cNvSpPr txBox="1"/>
          <p:nvPr/>
        </p:nvSpPr>
        <p:spPr>
          <a:xfrm>
            <a:off x="7745277" y="1973626"/>
            <a:ext cx="411480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Ihre korrekten Kontaktdaten ein.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Wichtig für: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Kontakt während der BUGA / IGA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Eingabe ins Wettbewerbsprogramm 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Auswertung des Ehrenpreises des BMEL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Statistiken	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Presse	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Urkunden	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Verbände					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49416149-93AD-44A5-944B-7DACE3AD230C}"/>
              </a:ext>
            </a:extLst>
          </p:cNvPr>
          <p:cNvSpPr txBox="1"/>
          <p:nvPr/>
        </p:nvSpPr>
        <p:spPr>
          <a:xfrm>
            <a:off x="6649176" y="5113839"/>
            <a:ext cx="5210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Hinweis: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Für die Wettbewerbe der Ausstellungsbereiche Grabgestaltung und Denkmal, sowie Blumenhallenschauen gibt es ein gesondertes Anmeldeformular.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1FEC468-1575-361A-0C53-2F2EFF301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70" y="3558181"/>
            <a:ext cx="6868668" cy="1374648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DE4C7157-B294-E9C6-3B36-01AB404233D7}"/>
              </a:ext>
            </a:extLst>
          </p:cNvPr>
          <p:cNvSpPr txBox="1"/>
          <p:nvPr/>
        </p:nvSpPr>
        <p:spPr>
          <a:xfrm>
            <a:off x="479759" y="1806597"/>
            <a:ext cx="609700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Aussteller:   	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Ansprechpartner: 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Straße: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PLZ/Ort: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Tel./Mobil:         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E-Mail:    	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Internetseite:      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Social Media:         </a:t>
            </a:r>
          </a:p>
        </p:txBody>
      </p:sp>
    </p:spTree>
    <p:extLst>
      <p:ext uri="{BB962C8B-B14F-4D97-AF65-F5344CB8AC3E}">
        <p14:creationId xmlns:p14="http://schemas.microsoft.com/office/powerpoint/2010/main" val="310975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Gärtnerischer Wettbewerb - Friedhof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D26750-71F6-4D0E-B1D6-1E5B48E752DB}"/>
              </a:ext>
            </a:extLst>
          </p:cNvPr>
          <p:cNvSpPr txBox="1"/>
          <p:nvPr/>
        </p:nvSpPr>
        <p:spPr>
          <a:xfrm>
            <a:off x="983060" y="1093778"/>
            <a:ext cx="9324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C00000"/>
                </a:solidFill>
                <a:latin typeface="Century Gothic" panose="020F0302020204030204"/>
              </a:rPr>
              <a:t>Unbedingt erforderliches Formular!</a:t>
            </a:r>
          </a:p>
          <a:p>
            <a:r>
              <a:rPr lang="de-DE" sz="1400" dirty="0">
                <a:solidFill>
                  <a:srgbClr val="C00000"/>
                </a:solidFill>
                <a:latin typeface="Century Gothic" panose="020F0302020204030204"/>
              </a:rPr>
              <a:t>Für die Anmeldung zu den friedhofsgärtnerischen Wettbewerben. </a:t>
            </a:r>
            <a:r>
              <a:rPr lang="de-DE" sz="1400" b="1" dirty="0">
                <a:solidFill>
                  <a:srgbClr val="C00000"/>
                </a:solidFill>
                <a:latin typeface="Century Gothic" panose="020F0302020204030204"/>
              </a:rPr>
              <a:t>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8AB833-BAF7-4EEB-AAF5-C57DA51D6EAA}"/>
              </a:ext>
            </a:extLst>
          </p:cNvPr>
          <p:cNvSpPr txBox="1"/>
          <p:nvPr/>
        </p:nvSpPr>
        <p:spPr>
          <a:xfrm>
            <a:off x="7394236" y="1758183"/>
            <a:ext cx="432095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Ihre korrekten Kontaktdaten ein.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Wichtig für: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Kontakt während der BUGA / IGA 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Eingabe ins Wettbewerbsprogramm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Auswertung des Ehrenpreises des BMEL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Statistiken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Presse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Urkunden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Verbände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prstClr val="black"/>
              </a:solidFill>
              <a:latin typeface="Century Gothic" panose="020F0302020204030204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3FB3395-508F-497C-A0CE-A5A7F326F807}"/>
              </a:ext>
            </a:extLst>
          </p:cNvPr>
          <p:cNvSpPr txBox="1"/>
          <p:nvPr/>
        </p:nvSpPr>
        <p:spPr>
          <a:xfrm>
            <a:off x="7394236" y="3657276"/>
            <a:ext cx="4320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kreuzen Sie hier an, welche </a:t>
            </a:r>
            <a:r>
              <a:rPr lang="de-DE" sz="1200" b="1" dirty="0" err="1">
                <a:solidFill>
                  <a:prstClr val="black"/>
                </a:solidFill>
                <a:latin typeface="Century Gothic" panose="020F0302020204030204"/>
              </a:rPr>
              <a:t>Grabart</a:t>
            </a:r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 Sie gerne gestalten würden.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Der BdF führt zusammen mit der Gärtnerischen Abteilung der BUGA / IGA eine Zulosungsveranstaltung zur Aufteilung der Grabstellen zwischen den angemeldeten Friedhofsgärtnern und den angemeldeten Steinmetzen durch. </a:t>
            </a:r>
          </a:p>
        </p:txBody>
      </p:sp>
      <p:cxnSp>
        <p:nvCxnSpPr>
          <p:cNvPr id="15" name="Gerade Verbindung 10">
            <a:extLst>
              <a:ext uri="{FF2B5EF4-FFF2-40B4-BE49-F238E27FC236}">
                <a16:creationId xmlns:a16="http://schemas.microsoft.com/office/drawing/2014/main" id="{71ADB706-40F6-4F6B-BE70-0D81BC2E603D}"/>
              </a:ext>
            </a:extLst>
          </p:cNvPr>
          <p:cNvCxnSpPr>
            <a:cxnSpLocks/>
          </p:cNvCxnSpPr>
          <p:nvPr/>
        </p:nvCxnSpPr>
        <p:spPr>
          <a:xfrm flipV="1">
            <a:off x="3227294" y="4160829"/>
            <a:ext cx="4166942" cy="7671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D7ABBB9-6D28-4FBA-ADE3-6EC317BB2846}"/>
              </a:ext>
            </a:extLst>
          </p:cNvPr>
          <p:cNvSpPr/>
          <p:nvPr/>
        </p:nvSpPr>
        <p:spPr>
          <a:xfrm>
            <a:off x="4813525" y="1758184"/>
            <a:ext cx="2199113" cy="16465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42">
            <a:extLst>
              <a:ext uri="{FF2B5EF4-FFF2-40B4-BE49-F238E27FC236}">
                <a16:creationId xmlns:a16="http://schemas.microsoft.com/office/drawing/2014/main" id="{78C39380-F967-4049-B5C0-C18073365038}"/>
              </a:ext>
            </a:extLst>
          </p:cNvPr>
          <p:cNvCxnSpPr>
            <a:cxnSpLocks/>
          </p:cNvCxnSpPr>
          <p:nvPr/>
        </p:nvCxnSpPr>
        <p:spPr>
          <a:xfrm>
            <a:off x="4126832" y="2543013"/>
            <a:ext cx="3165435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5E20FA8F-1059-4C1C-8EDC-A74AED4D7190}"/>
              </a:ext>
            </a:extLst>
          </p:cNvPr>
          <p:cNvSpPr txBox="1"/>
          <p:nvPr/>
        </p:nvSpPr>
        <p:spPr>
          <a:xfrm>
            <a:off x="7394236" y="4904395"/>
            <a:ext cx="432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kreuzen Sie hier an, welchem Verband Sie zugehörig sind.</a:t>
            </a:r>
            <a:endParaRPr lang="de-DE" sz="1000" dirty="0">
              <a:solidFill>
                <a:prstClr val="black"/>
              </a:solidFill>
              <a:latin typeface="Century Gothic" panose="020F0302020204030204"/>
            </a:endParaRPr>
          </a:p>
        </p:txBody>
      </p:sp>
      <p:cxnSp>
        <p:nvCxnSpPr>
          <p:cNvPr id="17" name="Gerade Verbindung 10">
            <a:extLst>
              <a:ext uri="{FF2B5EF4-FFF2-40B4-BE49-F238E27FC236}">
                <a16:creationId xmlns:a16="http://schemas.microsoft.com/office/drawing/2014/main" id="{C676E8BF-36C1-4C58-A970-2545714D0F8E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3227294" y="4904395"/>
            <a:ext cx="4166942" cy="230833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pic>
        <p:nvPicPr>
          <p:cNvPr id="6" name="Grafik 5">
            <a:extLst>
              <a:ext uri="{FF2B5EF4-FFF2-40B4-BE49-F238E27FC236}">
                <a16:creationId xmlns:a16="http://schemas.microsoft.com/office/drawing/2014/main" id="{E4583741-34E4-7BD9-8E3E-79AD3297F7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376" y="3657898"/>
            <a:ext cx="6868668" cy="2014728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230AE768-3F27-3D46-42CE-03CD04DD1BB3}"/>
              </a:ext>
            </a:extLst>
          </p:cNvPr>
          <p:cNvSpPr txBox="1"/>
          <p:nvPr/>
        </p:nvSpPr>
        <p:spPr>
          <a:xfrm>
            <a:off x="887532" y="2013950"/>
            <a:ext cx="609700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Aussteller:   	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Ansprechpartner: 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Straße: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PLZ/Ort: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Tel./Mobil:         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E-Mail:    	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Internetseite:         </a:t>
            </a:r>
          </a:p>
          <a:p>
            <a:r>
              <a:rPr 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Social Media:         </a:t>
            </a:r>
          </a:p>
        </p:txBody>
      </p:sp>
    </p:spTree>
    <p:extLst>
      <p:ext uri="{BB962C8B-B14F-4D97-AF65-F5344CB8AC3E}">
        <p14:creationId xmlns:p14="http://schemas.microsoft.com/office/powerpoint/2010/main" val="143587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Gärtnerischer Wettbewerb - Blumenhallenschau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D26750-71F6-4D0E-B1D6-1E5B48E752DB}"/>
              </a:ext>
            </a:extLst>
          </p:cNvPr>
          <p:cNvSpPr txBox="1"/>
          <p:nvPr/>
        </p:nvSpPr>
        <p:spPr>
          <a:xfrm>
            <a:off x="983060" y="1093778"/>
            <a:ext cx="9324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C00000"/>
                </a:solidFill>
                <a:latin typeface="Century Gothic" panose="020F0302020204030204"/>
              </a:rPr>
              <a:t>Unbedingt erforderliches Formular! </a:t>
            </a:r>
          </a:p>
          <a:p>
            <a:r>
              <a:rPr lang="de-DE" sz="1400" dirty="0">
                <a:solidFill>
                  <a:srgbClr val="C00000"/>
                </a:solidFill>
                <a:latin typeface="Century Gothic" panose="020F0302020204030204"/>
              </a:rPr>
              <a:t>Für die Anmeldung zu den Gärtnerischen Wettbewerben in den Blumenhallenschauen.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8AB833-BAF7-4EEB-AAF5-C57DA51D6EAA}"/>
              </a:ext>
            </a:extLst>
          </p:cNvPr>
          <p:cNvSpPr txBox="1"/>
          <p:nvPr/>
        </p:nvSpPr>
        <p:spPr>
          <a:xfrm>
            <a:off x="7385271" y="2303812"/>
            <a:ext cx="43209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Ihre korrekten Kontaktdaten ein.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Wichtig für: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Kontakt während der BUGA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Eingabe ins Wettbewerbsprogramm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Auswertung des Ehrenpreises des BMEL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Statistiken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Presse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Urkunden	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Verbände				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3FB3395-508F-497C-A0CE-A5A7F326F807}"/>
              </a:ext>
            </a:extLst>
          </p:cNvPr>
          <p:cNvSpPr txBox="1"/>
          <p:nvPr/>
        </p:nvSpPr>
        <p:spPr>
          <a:xfrm>
            <a:off x="7593142" y="4069270"/>
            <a:ext cx="4320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notieren Sie hier, in welcher Hallenschau Sie Ihre Ware ausstellen möchten.</a:t>
            </a:r>
          </a:p>
        </p:txBody>
      </p:sp>
      <p:cxnSp>
        <p:nvCxnSpPr>
          <p:cNvPr id="15" name="Gerade Verbindung 10">
            <a:extLst>
              <a:ext uri="{FF2B5EF4-FFF2-40B4-BE49-F238E27FC236}">
                <a16:creationId xmlns:a16="http://schemas.microsoft.com/office/drawing/2014/main" id="{71ADB706-40F6-4F6B-BE70-0D81BC2E603D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6629400" y="4300103"/>
            <a:ext cx="963742" cy="149358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D7ABBB9-6D28-4FBA-ADE3-6EC317BB2846}"/>
              </a:ext>
            </a:extLst>
          </p:cNvPr>
          <p:cNvSpPr/>
          <p:nvPr/>
        </p:nvSpPr>
        <p:spPr>
          <a:xfrm>
            <a:off x="4813525" y="1993350"/>
            <a:ext cx="2199113" cy="15439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42">
            <a:extLst>
              <a:ext uri="{FF2B5EF4-FFF2-40B4-BE49-F238E27FC236}">
                <a16:creationId xmlns:a16="http://schemas.microsoft.com/office/drawing/2014/main" id="{78C39380-F967-4049-B5C0-C18073365038}"/>
              </a:ext>
            </a:extLst>
          </p:cNvPr>
          <p:cNvCxnSpPr>
            <a:cxnSpLocks/>
          </p:cNvCxnSpPr>
          <p:nvPr/>
        </p:nvCxnSpPr>
        <p:spPr>
          <a:xfrm>
            <a:off x="3783106" y="3088642"/>
            <a:ext cx="3500196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42F3E450-83C9-47B2-8866-BF04BEE22A3E}"/>
              </a:ext>
            </a:extLst>
          </p:cNvPr>
          <p:cNvSpPr txBox="1"/>
          <p:nvPr/>
        </p:nvSpPr>
        <p:spPr>
          <a:xfrm>
            <a:off x="799725" y="5287398"/>
            <a:ext cx="10723163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>
                <a:solidFill>
                  <a:prstClr val="black"/>
                </a:solidFill>
                <a:latin typeface="Century Gothic" panose="020F0302020204030204"/>
              </a:rPr>
              <a:t>Hinweis: </a:t>
            </a:r>
          </a:p>
          <a:p>
            <a:r>
              <a:rPr lang="de-DE" sz="800" dirty="0">
                <a:solidFill>
                  <a:prstClr val="black"/>
                </a:solidFill>
                <a:latin typeface="Century Gothic" panose="020F0302020204030204"/>
              </a:rPr>
              <a:t>Zusätzlich zur Anmeldung muss bei den Wettbewerben in den Hallenschauen eine </a:t>
            </a:r>
            <a:r>
              <a:rPr lang="de-DE" sz="800" b="1" dirty="0">
                <a:solidFill>
                  <a:prstClr val="black"/>
                </a:solidFill>
                <a:latin typeface="Century Gothic" panose="020F0302020204030204"/>
              </a:rPr>
              <a:t>Auflistung über die ausgestellte Ware </a:t>
            </a:r>
            <a:r>
              <a:rPr lang="de-DE" sz="800" dirty="0">
                <a:solidFill>
                  <a:prstClr val="black"/>
                </a:solidFill>
                <a:latin typeface="Century Gothic" panose="020F0302020204030204"/>
              </a:rPr>
              <a:t>zur Verfügung stehen. Sie können dazu die Formulare `Aufgabenanmeldung´ und `Etikettenliste´ nutzen </a:t>
            </a:r>
            <a:r>
              <a:rPr lang="de-DE" sz="800" u="sng" dirty="0">
                <a:solidFill>
                  <a:prstClr val="black"/>
                </a:solidFill>
                <a:latin typeface="Century Gothic" panose="020F0302020204030204"/>
              </a:rPr>
              <a:t>oder</a:t>
            </a:r>
            <a:r>
              <a:rPr lang="de-DE" sz="800" dirty="0">
                <a:solidFill>
                  <a:prstClr val="black"/>
                </a:solidFill>
                <a:latin typeface="Century Gothic" panose="020F0302020204030204"/>
              </a:rPr>
              <a:t> eine eigene Aufstellung (Lieferschein, Rechnung, o.ä.) mit den entsprechenden Hinweisen zum Gärtnerischen Wettbewerb abgeben. 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9997ED2-5292-1C0C-51A6-15AF67AE0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725" y="2387246"/>
            <a:ext cx="1268078" cy="1341236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9A658FAB-60D7-810A-97F3-20BF8AB49A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634" y="3910154"/>
            <a:ext cx="6868668" cy="103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7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Gärtnerischer Wettbewerb - 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Allgemein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03F17C3-C700-4148-AC39-C70B371D01F8}"/>
              </a:ext>
            </a:extLst>
          </p:cNvPr>
          <p:cNvSpPr txBox="1"/>
          <p:nvPr/>
        </p:nvSpPr>
        <p:spPr>
          <a:xfrm>
            <a:off x="7385271" y="2303812"/>
            <a:ext cx="432095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tragen Sie hier ein, welchem Verband Sie zugehörig sind.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Wichtig für: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Teilnahmeerlaubnis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Eingabe ins Wettbewerbsprogramm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Statistiken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Presse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Verbände	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Medaillenversand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Urkundenversand		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e-DE" sz="1000" dirty="0">
              <a:solidFill>
                <a:prstClr val="black"/>
              </a:solidFill>
              <a:latin typeface="Century Gothic" panose="020F0302020204030204"/>
            </a:endParaRPr>
          </a:p>
        </p:txBody>
      </p:sp>
      <p:cxnSp>
        <p:nvCxnSpPr>
          <p:cNvPr id="11" name="Gerade Verbindung 42">
            <a:extLst>
              <a:ext uri="{FF2B5EF4-FFF2-40B4-BE49-F238E27FC236}">
                <a16:creationId xmlns:a16="http://schemas.microsoft.com/office/drawing/2014/main" id="{8DF83816-3068-439E-A3FE-C211676A5682}"/>
              </a:ext>
            </a:extLst>
          </p:cNvPr>
          <p:cNvCxnSpPr/>
          <p:nvPr/>
        </p:nvCxnSpPr>
        <p:spPr>
          <a:xfrm>
            <a:off x="5847907" y="3088642"/>
            <a:ext cx="1435395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6275C2BA-B1C0-42DE-B390-7E8325B1A933}"/>
              </a:ext>
            </a:extLst>
          </p:cNvPr>
          <p:cNvSpPr txBox="1"/>
          <p:nvPr/>
        </p:nvSpPr>
        <p:spPr>
          <a:xfrm>
            <a:off x="7385270" y="4233588"/>
            <a:ext cx="4320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kreuzen Sie hier an, ob Sie dem Erwerbsgartenbau oder Hobbygartenbau zuzuordnen sind.</a:t>
            </a:r>
          </a:p>
        </p:txBody>
      </p:sp>
      <p:cxnSp>
        <p:nvCxnSpPr>
          <p:cNvPr id="15" name="Gerade Verbindung 10">
            <a:extLst>
              <a:ext uri="{FF2B5EF4-FFF2-40B4-BE49-F238E27FC236}">
                <a16:creationId xmlns:a16="http://schemas.microsoft.com/office/drawing/2014/main" id="{B6036894-E2B0-46A7-AEE8-6F7769BA1150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6266329" y="4464421"/>
            <a:ext cx="1118941" cy="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16B45A91-B49F-F3CE-542C-66F8E29312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40248"/>
            <a:ext cx="6868668" cy="229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87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59">
            <a:extLst>
              <a:ext uri="{FF2B5EF4-FFF2-40B4-BE49-F238E27FC236}">
                <a16:creationId xmlns:a16="http://schemas.microsoft.com/office/drawing/2014/main" id="{9FCA6808-F433-4844-9182-085ADA906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569" y="5991697"/>
            <a:ext cx="14065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0365E38-4C73-4861-9151-E1CCCB45F752}"/>
              </a:ext>
            </a:extLst>
          </p:cNvPr>
          <p:cNvCxnSpPr>
            <a:cxnSpLocks/>
          </p:cNvCxnSpPr>
          <p:nvPr/>
        </p:nvCxnSpPr>
        <p:spPr>
          <a:xfrm>
            <a:off x="224118" y="5855589"/>
            <a:ext cx="11689976" cy="0"/>
          </a:xfrm>
          <a:prstGeom prst="line">
            <a:avLst/>
          </a:prstGeom>
          <a:ln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>
            <a:extLst>
              <a:ext uri="{FF2B5EF4-FFF2-40B4-BE49-F238E27FC236}">
                <a16:creationId xmlns:a16="http://schemas.microsoft.com/office/drawing/2014/main" id="{E0AED4E8-18DD-470C-998A-CD58F6EA1CA0}"/>
              </a:ext>
            </a:extLst>
          </p:cNvPr>
          <p:cNvSpPr/>
          <p:nvPr/>
        </p:nvSpPr>
        <p:spPr>
          <a:xfrm>
            <a:off x="2393576" y="5468471"/>
            <a:ext cx="546848" cy="2510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49F5EDEC-7975-4DBA-9933-A553595F11CC}"/>
              </a:ext>
            </a:extLst>
          </p:cNvPr>
          <p:cNvSpPr txBox="1">
            <a:spLocks/>
          </p:cNvSpPr>
          <p:nvPr/>
        </p:nvSpPr>
        <p:spPr>
          <a:xfrm>
            <a:off x="983060" y="737150"/>
            <a:ext cx="10931034" cy="401368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ts val="2200"/>
              </a:lnSpc>
              <a:spcBef>
                <a:spcPct val="0"/>
              </a:spcBef>
              <a:buNone/>
              <a:defRPr sz="2400" b="1" kern="1200" baseline="0">
                <a:solidFill>
                  <a:srgbClr val="C8001A"/>
                </a:solidFill>
                <a:latin typeface="Taca Pro" panose="02000503040000020004" pitchFamily="50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ts val="2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entury Gothic" panose="020B0502020202020204" pitchFamily="34" charset="0"/>
              </a:rPr>
              <a:t>Anmeldung Gärtnerischer Wettbewerb - </a:t>
            </a:r>
            <a:r>
              <a:rPr lang="de-DE" sz="28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Allgemein</a:t>
            </a:r>
            <a:b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C8001A"/>
                </a:solidFill>
                <a:effectLst/>
                <a:uLnTx/>
                <a:uFillTx/>
                <a:latin typeface="Century Gothic" panose="020B0502020202020204" pitchFamily="34" charset="0"/>
              </a:rPr>
            </a:b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srgbClr val="C8001A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A7B0049-940A-468C-89D8-2A1F7F846C59}"/>
              </a:ext>
            </a:extLst>
          </p:cNvPr>
          <p:cNvSpPr txBox="1"/>
          <p:nvPr/>
        </p:nvSpPr>
        <p:spPr>
          <a:xfrm>
            <a:off x="7385270" y="2703142"/>
            <a:ext cx="4528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teilen Sie uns mit, welche Kontaktdaten Sie auf den öffentlichen Etiketten und Ausstellerschildern hinterlegt haben möchten. </a:t>
            </a:r>
          </a:p>
        </p:txBody>
      </p:sp>
      <p:cxnSp>
        <p:nvCxnSpPr>
          <p:cNvPr id="10" name="Gerade Verbindung 42">
            <a:extLst>
              <a:ext uri="{FF2B5EF4-FFF2-40B4-BE49-F238E27FC236}">
                <a16:creationId xmlns:a16="http://schemas.microsoft.com/office/drawing/2014/main" id="{9763A1CB-ACBD-4519-B682-09270702B1AF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6286500" y="3026308"/>
            <a:ext cx="1098770" cy="119950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3AED4E55-9508-4CCB-A1AE-CB3093A9433A}"/>
              </a:ext>
            </a:extLst>
          </p:cNvPr>
          <p:cNvSpPr txBox="1"/>
          <p:nvPr/>
        </p:nvSpPr>
        <p:spPr>
          <a:xfrm>
            <a:off x="7385270" y="3485580"/>
            <a:ext cx="4528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Hier können Sie gerne (regionale) Medien angeben, an die eine Pressemitteilung von der DBG über Ihre Teilnahme am Gärtnerischen Wettbewerb versendet werden soll. </a:t>
            </a:r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3DC44C60-190A-446D-A2BB-17F44479F267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2532647" y="3808746"/>
            <a:ext cx="4852623" cy="201174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CDE2E947-544E-4A4A-AAC3-56801499A8C7}"/>
              </a:ext>
            </a:extLst>
          </p:cNvPr>
          <p:cNvSpPr txBox="1"/>
          <p:nvPr/>
        </p:nvSpPr>
        <p:spPr>
          <a:xfrm>
            <a:off x="6560317" y="1284424"/>
            <a:ext cx="475314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teilen Sie uns Ihre gewünschte Versandart </a:t>
            </a:r>
          </a:p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des Ausstellungsgutes mit.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Bei Selbstanlieferung informieren Sie sich bitte bei Ihrem zuständigen Ansprechpartner in der Gärtnerischen Abteilung über die Zuwegung zum Ausstellungsgelände. </a:t>
            </a:r>
          </a:p>
          <a:p>
            <a:r>
              <a:rPr lang="de-DE" sz="1000" dirty="0">
                <a:solidFill>
                  <a:prstClr val="black"/>
                </a:solidFill>
                <a:latin typeface="Century Gothic" panose="020F0302020204030204"/>
              </a:rPr>
              <a:t>Bei Inanspruchnahme der Ausstellungsspedition füllen Sie bitte zusätzlich das Formular `Transportabruf´ aus. </a:t>
            </a: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BAD0F70E-F227-4B6F-A120-A99FAE14835E}"/>
              </a:ext>
            </a:extLst>
          </p:cNvPr>
          <p:cNvCxnSpPr>
            <a:cxnSpLocks/>
          </p:cNvCxnSpPr>
          <p:nvPr/>
        </p:nvCxnSpPr>
        <p:spPr>
          <a:xfrm flipH="1">
            <a:off x="4259179" y="1824390"/>
            <a:ext cx="2237874" cy="525805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090BEE5D-A4C7-4999-B8D5-F84B230C1025}"/>
              </a:ext>
            </a:extLst>
          </p:cNvPr>
          <p:cNvSpPr txBox="1"/>
          <p:nvPr/>
        </p:nvSpPr>
        <p:spPr>
          <a:xfrm>
            <a:off x="7431750" y="4312953"/>
            <a:ext cx="4482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  <a:latin typeface="Century Gothic" panose="020F0302020204030204"/>
              </a:rPr>
              <a:t>Bitte beachten Sie den gesetzespflichtigen Datenschutzhinweis.</a:t>
            </a: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C606340B-1607-40CC-B4EB-835B0D1B1B3D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6388768" y="4543786"/>
            <a:ext cx="1042982" cy="62846"/>
          </a:xfrm>
          <a:prstGeom prst="line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  <a:effectLst/>
        </p:spPr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94B4847C-0F52-F081-7858-6B8FFFADF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1656"/>
            <a:ext cx="6343806" cy="412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10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1629</Words>
  <Application>Microsoft Office PowerPoint</Application>
  <PresentationFormat>Breitbild</PresentationFormat>
  <Paragraphs>241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Taca Pro Light</vt:lpstr>
      <vt:lpstr>Office</vt:lpstr>
      <vt:lpstr>Anmeldeverfahren zum Gärtnerischen Wettbewerb auf Bundesgartenschauen und Internationalen Gartenausstellungen  für Ausstellende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Klein, Corinna</dc:creator>
  <cp:lastModifiedBy>Nick Heim-Fischer</cp:lastModifiedBy>
  <cp:revision>266</cp:revision>
  <cp:lastPrinted>2022-05-31T14:18:48Z</cp:lastPrinted>
  <dcterms:created xsi:type="dcterms:W3CDTF">2021-12-30T10:15:07Z</dcterms:created>
  <dcterms:modified xsi:type="dcterms:W3CDTF">2025-07-09T09:13:42Z</dcterms:modified>
</cp:coreProperties>
</file>